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Open Sans" panose="020B0606030504020204" pitchFamily="34" charset="0"/>
      <p:regular r:id="rId21"/>
      <p:bold r:id="rId22"/>
      <p:italic r:id="rId23"/>
      <p:boldItalic r:id="rId24"/>
    </p:embeddedFont>
    <p:embeddedFont>
      <p:font typeface="PT Sans Narrow" panose="020B0506020203020204" pitchFamily="3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BCED81-4499-4640-89DB-51491CF66F3B}">
  <a:tblStyle styleId="{88BCED81-4499-4640-89DB-51491CF66F3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99" d="100"/>
          <a:sy n="199" d="100"/>
        </p:scale>
        <p:origin x="684" y="1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131608770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131608770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131608770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131608770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131608770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131608770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149ffe962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149ffe962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192aa65c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192aa65c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192aa65cb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192aa65cb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1a8195069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1a8195069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fa2cad2547_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fa2cad2547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1a3d428a1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1a3d428a1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fa2b365d5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fa2b365d5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13160877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13160877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131608770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131608770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131608770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131608770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1a8ee7bca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1a8ee7bca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131608770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131608770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a8ee7bca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a8ee7bca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131608770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131608770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sz="4000">
                <a:latin typeface="Arial"/>
                <a:ea typeface="Arial"/>
                <a:cs typeface="Arial"/>
                <a:sym typeface="Aria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179006"/>
            <a:ext cx="7136700" cy="1595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Target Attack 2013</a:t>
            </a:r>
            <a:endParaRPr/>
          </a:p>
          <a:p>
            <a:pPr marL="0" lvl="0" indent="0" algn="ctr" rtl="0">
              <a:spcBef>
                <a:spcPts val="0"/>
              </a:spcBef>
              <a:spcAft>
                <a:spcPts val="0"/>
              </a:spcAft>
              <a:buNone/>
            </a:pPr>
            <a:r>
              <a:rPr lang="en"/>
              <a:t>Group 2</a:t>
            </a:r>
            <a:endParaRPr/>
          </a:p>
        </p:txBody>
      </p:sp>
      <p:sp>
        <p:nvSpPr>
          <p:cNvPr id="67" name="Google Shape;67;p13"/>
          <p:cNvSpPr txBox="1">
            <a:spLocks noGrp="1"/>
          </p:cNvSpPr>
          <p:nvPr>
            <p:ph type="subTitle" idx="1"/>
          </p:nvPr>
        </p:nvSpPr>
        <p:spPr>
          <a:xfrm>
            <a:off x="311700" y="3256325"/>
            <a:ext cx="8520600" cy="934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100"/>
              <a:t>By Kwane Galang, Michael Asante, Jonathan Little, Joe Miranda, </a:t>
            </a:r>
            <a:endParaRPr sz="2100"/>
          </a:p>
          <a:p>
            <a:pPr marL="0" lvl="0" indent="0" algn="ctr" rtl="0">
              <a:spcBef>
                <a:spcPts val="0"/>
              </a:spcBef>
              <a:spcAft>
                <a:spcPts val="0"/>
              </a:spcAft>
              <a:buNone/>
            </a:pPr>
            <a:r>
              <a:rPr lang="en" sz="2100"/>
              <a:t>Luis Pineda, and Nautica Uribe</a:t>
            </a:r>
            <a:endParaRPr sz="2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Blue Team: Immediate Actions Taken</a:t>
            </a:r>
            <a:endParaRPr dirty="0"/>
          </a:p>
        </p:txBody>
      </p:sp>
      <p:sp>
        <p:nvSpPr>
          <p:cNvPr id="139" name="Google Shape;139;p22"/>
          <p:cNvSpPr txBox="1">
            <a:spLocks noGrp="1"/>
          </p:cNvSpPr>
          <p:nvPr>
            <p:ph type="body" idx="1"/>
          </p:nvPr>
        </p:nvSpPr>
        <p:spPr>
          <a:xfrm>
            <a:off x="311700" y="1152475"/>
            <a:ext cx="4260300" cy="3016180"/>
          </a:xfrm>
          <a:prstGeom prst="rect">
            <a:avLst/>
          </a:prstGeom>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 sz="1600" b="1" dirty="0"/>
              <a:t>Intrusion Response</a:t>
            </a:r>
            <a:r>
              <a:rPr lang="en" sz="1600" dirty="0"/>
              <a:t>: Eventhough alerts were generated and the response was slow, the intrusion was eventually contained. After three weeks, the breach was detected and addressed.</a:t>
            </a:r>
            <a:endParaRPr sz="1600" dirty="0"/>
          </a:p>
          <a:p>
            <a:pPr marL="457200" lvl="0" indent="-330200" algn="l" rtl="0">
              <a:spcBef>
                <a:spcPts val="0"/>
              </a:spcBef>
              <a:spcAft>
                <a:spcPts val="0"/>
              </a:spcAft>
              <a:buSzPts val="1600"/>
              <a:buChar char="●"/>
            </a:pPr>
            <a:r>
              <a:rPr lang="en" sz="1600" b="1" dirty="0"/>
              <a:t>Coordination with External Security Teams</a:t>
            </a:r>
            <a:r>
              <a:rPr lang="en" sz="1600" dirty="0"/>
              <a:t>: Target engaged </a:t>
            </a:r>
            <a:r>
              <a:rPr lang="en" sz="1600" b="1" dirty="0">
                <a:solidFill>
                  <a:srgbClr val="3C78D8"/>
                </a:solidFill>
              </a:rPr>
              <a:t>Trustwave</a:t>
            </a:r>
            <a:r>
              <a:rPr lang="en" sz="1600" dirty="0">
                <a:solidFill>
                  <a:srgbClr val="3C78D8"/>
                </a:solidFill>
              </a:rPr>
              <a:t>,</a:t>
            </a:r>
            <a:r>
              <a:rPr lang="en" sz="1600" dirty="0"/>
              <a:t> their security vendor, and other external cybersecurity experts to assist with the breach investigation and mitigation.</a:t>
            </a:r>
            <a:endParaRPr sz="1600" dirty="0"/>
          </a:p>
        </p:txBody>
      </p:sp>
      <p:pic>
        <p:nvPicPr>
          <p:cNvPr id="140" name="Google Shape;140;p22"/>
          <p:cNvPicPr preferRelativeResize="0"/>
          <p:nvPr/>
        </p:nvPicPr>
        <p:blipFill>
          <a:blip r:embed="rId3">
            <a:alphaModFix/>
          </a:blip>
          <a:stretch>
            <a:fillRect/>
          </a:stretch>
        </p:blipFill>
        <p:spPr>
          <a:xfrm>
            <a:off x="4793700" y="1222625"/>
            <a:ext cx="4045500" cy="3122455"/>
          </a:xfrm>
          <a:prstGeom prst="rect">
            <a:avLst/>
          </a:prstGeom>
          <a:noFill/>
          <a:ln>
            <a:noFill/>
          </a:ln>
        </p:spPr>
      </p:pic>
      <p:sp>
        <p:nvSpPr>
          <p:cNvPr id="141" name="Google Shape;141;p22"/>
          <p:cNvSpPr txBox="1"/>
          <p:nvPr/>
        </p:nvSpPr>
        <p:spPr>
          <a:xfrm>
            <a:off x="8289375" y="4632275"/>
            <a:ext cx="6450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Open Sans"/>
                <a:ea typeface="Open Sans"/>
                <a:cs typeface="Open Sans"/>
                <a:sym typeface="Open Sans"/>
              </a:rPr>
              <a:t>Joe M.</a:t>
            </a:r>
            <a:endParaRPr sz="1100">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cBhvr additive="base">
                                        <p:cTn id="7" dur="1000"/>
                                        <p:tgtEl>
                                          <p:spTgt spid="138"/>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140"/>
                                        </p:tgtEl>
                                        <p:attrNameLst>
                                          <p:attrName>style.visibility</p:attrName>
                                        </p:attrNameLst>
                                      </p:cBhvr>
                                      <p:to>
                                        <p:strVal val="visible"/>
                                      </p:to>
                                    </p:set>
                                    <p:anim calcmode="lin" valueType="num">
                                      <p:cBhvr additive="base">
                                        <p:cTn id="10" dur="1000"/>
                                        <p:tgtEl>
                                          <p:spTgt spid="140"/>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23" presetClass="entr" presetSubtype="16" fill="hold" nodeType="afterEffect">
                                  <p:stCondLst>
                                    <p:cond delay="0"/>
                                  </p:stCondLst>
                                  <p:childTnLst>
                                    <p:set>
                                      <p:cBhvr>
                                        <p:cTn id="13" dur="1" fill="hold">
                                          <p:stCondLst>
                                            <p:cond delay="0"/>
                                          </p:stCondLst>
                                        </p:cTn>
                                        <p:tgtEl>
                                          <p:spTgt spid="139"/>
                                        </p:tgtEl>
                                        <p:attrNameLst>
                                          <p:attrName>style.visibility</p:attrName>
                                        </p:attrNameLst>
                                      </p:cBhvr>
                                      <p:to>
                                        <p:strVal val="visible"/>
                                      </p:to>
                                    </p:set>
                                    <p:anim calcmode="lin" valueType="num">
                                      <p:cBhvr additive="base">
                                        <p:cTn id="14" dur="1000"/>
                                        <p:tgtEl>
                                          <p:spTgt spid="139"/>
                                        </p:tgtEl>
                                        <p:attrNameLst>
                                          <p:attrName>ppt_w</p:attrName>
                                        </p:attrNameLst>
                                      </p:cBhvr>
                                      <p:tavLst>
                                        <p:tav tm="0">
                                          <p:val>
                                            <p:strVal val="0"/>
                                          </p:val>
                                        </p:tav>
                                        <p:tav tm="100000">
                                          <p:val>
                                            <p:strVal val="#ppt_w"/>
                                          </p:val>
                                        </p:tav>
                                      </p:tavLst>
                                    </p:anim>
                                    <p:anim calcmode="lin" valueType="num">
                                      <p:cBhvr additive="base">
                                        <p:cTn id="15" dur="1000"/>
                                        <p:tgtEl>
                                          <p:spTgt spid="13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Blue Team: Recovery</a:t>
            </a:r>
            <a:endParaRPr dirty="0"/>
          </a:p>
        </p:txBody>
      </p:sp>
      <p:sp>
        <p:nvSpPr>
          <p:cNvPr id="147" name="Google Shape;147;p23"/>
          <p:cNvSpPr txBox="1">
            <a:spLocks noGrp="1"/>
          </p:cNvSpPr>
          <p:nvPr>
            <p:ph type="body" idx="1"/>
          </p:nvPr>
        </p:nvSpPr>
        <p:spPr>
          <a:xfrm>
            <a:off x="2938125" y="1266325"/>
            <a:ext cx="5894400" cy="3302700"/>
          </a:xfrm>
          <a:prstGeom prst="rect">
            <a:avLst/>
          </a:prstGeom>
        </p:spPr>
        <p:txBody>
          <a:bodyPr spcFirstLastPara="1" wrap="square" lIns="91425" tIns="91425" rIns="91425" bIns="91425" anchor="t" anchorCtr="0">
            <a:normAutofit fontScale="47500" lnSpcReduction="20000"/>
          </a:bodyPr>
          <a:lstStyle/>
          <a:p>
            <a:pPr marL="457200" lvl="0" indent="-282892" algn="l" rtl="0">
              <a:spcBef>
                <a:spcPts val="0"/>
              </a:spcBef>
              <a:spcAft>
                <a:spcPts val="0"/>
              </a:spcAft>
              <a:buSzPct val="45000"/>
              <a:buFont typeface="Arial"/>
              <a:buChar char="●"/>
            </a:pPr>
            <a:r>
              <a:rPr lang="en" b="1"/>
              <a:t>System Restoration</a:t>
            </a:r>
            <a:r>
              <a:rPr lang="en"/>
              <a:t>: Affected systems were restored after being thoroughly checked and cleaned.</a:t>
            </a:r>
            <a:endParaRPr/>
          </a:p>
          <a:p>
            <a:pPr marL="457200" lvl="0" indent="-282892" algn="l" rtl="0">
              <a:spcBef>
                <a:spcPts val="0"/>
              </a:spcBef>
              <a:spcAft>
                <a:spcPts val="0"/>
              </a:spcAft>
              <a:buSzPct val="45000"/>
              <a:buFont typeface="Arial"/>
              <a:buChar char="●"/>
            </a:pPr>
            <a:r>
              <a:rPr lang="en" b="1"/>
              <a:t>Payment System Overhaul</a:t>
            </a:r>
            <a:r>
              <a:rPr lang="en"/>
              <a:t>: Target improved its payment processing security to reduce future risks, including implementing chip-and-pin technology.</a:t>
            </a:r>
            <a:endParaRPr/>
          </a:p>
          <a:p>
            <a:pPr marL="457200" lvl="0" indent="-282892" algn="l" rtl="0">
              <a:spcBef>
                <a:spcPts val="0"/>
              </a:spcBef>
              <a:spcAft>
                <a:spcPts val="0"/>
              </a:spcAft>
              <a:buSzPct val="45000"/>
              <a:buFont typeface="Arial"/>
              <a:buChar char="●"/>
            </a:pPr>
            <a:r>
              <a:rPr lang="en" b="1"/>
              <a:t>Customer Support</a:t>
            </a:r>
            <a:r>
              <a:rPr lang="en"/>
              <a:t>: Target offered credit monitoring services to affected customers to mitigate the impact of stolen data.</a:t>
            </a:r>
            <a:endParaRPr/>
          </a:p>
          <a:p>
            <a:pPr marL="0" lvl="0" indent="0" algn="l" rtl="0">
              <a:spcBef>
                <a:spcPts val="1200"/>
              </a:spcBef>
              <a:spcAft>
                <a:spcPts val="1200"/>
              </a:spcAft>
              <a:buNone/>
            </a:pPr>
            <a:endParaRPr sz="1100" b="1">
              <a:solidFill>
                <a:srgbClr val="000000"/>
              </a:solidFill>
              <a:latin typeface="Arial"/>
              <a:ea typeface="Arial"/>
              <a:cs typeface="Arial"/>
              <a:sym typeface="Arial"/>
            </a:endParaRPr>
          </a:p>
        </p:txBody>
      </p:sp>
      <p:sp>
        <p:nvSpPr>
          <p:cNvPr id="148" name="Google Shape;148;p23"/>
          <p:cNvSpPr txBox="1"/>
          <p:nvPr/>
        </p:nvSpPr>
        <p:spPr>
          <a:xfrm>
            <a:off x="7801750" y="4632275"/>
            <a:ext cx="11325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Open Sans"/>
                <a:ea typeface="Open Sans"/>
                <a:cs typeface="Open Sans"/>
                <a:sym typeface="Open Sans"/>
              </a:rPr>
              <a:t>Michael A.</a:t>
            </a:r>
            <a:endParaRPr sz="1100">
              <a:solidFill>
                <a:schemeClr val="dk2"/>
              </a:solidFill>
              <a:latin typeface="Open Sans"/>
              <a:ea typeface="Open Sans"/>
              <a:cs typeface="Open Sans"/>
              <a:sym typeface="Open Sans"/>
            </a:endParaRPr>
          </a:p>
        </p:txBody>
      </p:sp>
      <p:pic>
        <p:nvPicPr>
          <p:cNvPr id="149" name="Google Shape;149;p23"/>
          <p:cNvPicPr preferRelativeResize="0"/>
          <p:nvPr/>
        </p:nvPicPr>
        <p:blipFill>
          <a:blip r:embed="rId3">
            <a:alphaModFix/>
          </a:blip>
          <a:stretch>
            <a:fillRect/>
          </a:stretch>
        </p:blipFill>
        <p:spPr>
          <a:xfrm>
            <a:off x="445975" y="1328325"/>
            <a:ext cx="2633325" cy="2633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 calcmode="lin" valueType="num">
                                      <p:cBhvr additive="base">
                                        <p:cTn id="7" dur="1000"/>
                                        <p:tgtEl>
                                          <p:spTgt spid="146"/>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Blue team: Preventions</a:t>
            </a:r>
            <a:endParaRPr/>
          </a:p>
        </p:txBody>
      </p:sp>
      <p:sp>
        <p:nvSpPr>
          <p:cNvPr id="155" name="Google Shape;155;p24"/>
          <p:cNvSpPr txBox="1">
            <a:spLocks noGrp="1"/>
          </p:cNvSpPr>
          <p:nvPr>
            <p:ph type="body" idx="1"/>
          </p:nvPr>
        </p:nvSpPr>
        <p:spPr>
          <a:xfrm>
            <a:off x="311700" y="1266325"/>
            <a:ext cx="5820600" cy="3302700"/>
          </a:xfrm>
          <a:prstGeom prst="rect">
            <a:avLst/>
          </a:prstGeom>
        </p:spPr>
        <p:txBody>
          <a:bodyPr spcFirstLastPara="1" wrap="square" lIns="91425" tIns="91425" rIns="91425" bIns="91425" anchor="t" anchorCtr="0">
            <a:normAutofit fontScale="40000" lnSpcReduction="20000"/>
          </a:bodyPr>
          <a:lstStyle/>
          <a:p>
            <a:pPr marL="457200" lvl="0" indent="-274320" algn="l" rtl="0">
              <a:spcBef>
                <a:spcPts val="0"/>
              </a:spcBef>
              <a:spcAft>
                <a:spcPts val="0"/>
              </a:spcAft>
              <a:buSzPct val="45000"/>
              <a:buFont typeface="Arial"/>
              <a:buChar char="●"/>
            </a:pPr>
            <a:r>
              <a:rPr lang="en" b="1"/>
              <a:t>Enhanced Network Segmentation</a:t>
            </a:r>
            <a:r>
              <a:rPr lang="en"/>
              <a:t>: Implementing stronger segmentation policies to prevent third-party access to sensitive payment systems.</a:t>
            </a:r>
            <a:endParaRPr/>
          </a:p>
          <a:p>
            <a:pPr marL="457200" lvl="0" indent="-274320" algn="l" rtl="0">
              <a:spcBef>
                <a:spcPts val="0"/>
              </a:spcBef>
              <a:spcAft>
                <a:spcPts val="0"/>
              </a:spcAft>
              <a:buSzPct val="45000"/>
              <a:buFont typeface="Arial"/>
              <a:buChar char="●"/>
            </a:pPr>
            <a:r>
              <a:rPr lang="en" b="1"/>
              <a:t>Improved Third-Party Management</a:t>
            </a:r>
            <a:r>
              <a:rPr lang="en"/>
              <a:t>: Establishing stricter access controls and regular security audits for third-party vendors to avoid unauthorized access points.</a:t>
            </a:r>
            <a:endParaRPr/>
          </a:p>
          <a:p>
            <a:pPr marL="457200" lvl="0" indent="-274320" algn="l" rtl="0">
              <a:spcBef>
                <a:spcPts val="0"/>
              </a:spcBef>
              <a:spcAft>
                <a:spcPts val="0"/>
              </a:spcAft>
              <a:buSzPct val="45000"/>
              <a:buFont typeface="Arial"/>
              <a:buChar char="●"/>
            </a:pPr>
            <a:r>
              <a:rPr lang="en" b="1"/>
              <a:t>Real-Time Threat Detection</a:t>
            </a:r>
            <a:r>
              <a:rPr lang="en"/>
              <a:t>: Investing in advanced threat detection technologies to identify and respond to potential breaches as they happen</a:t>
            </a:r>
            <a:endParaRPr/>
          </a:p>
          <a:p>
            <a:pPr marL="0" lvl="0" indent="0" algn="l" rtl="0">
              <a:spcBef>
                <a:spcPts val="1200"/>
              </a:spcBef>
              <a:spcAft>
                <a:spcPts val="1200"/>
              </a:spcAft>
              <a:buNone/>
            </a:pPr>
            <a:endParaRPr/>
          </a:p>
        </p:txBody>
      </p:sp>
      <p:sp>
        <p:nvSpPr>
          <p:cNvPr id="156" name="Google Shape;156;p24"/>
          <p:cNvSpPr txBox="1"/>
          <p:nvPr/>
        </p:nvSpPr>
        <p:spPr>
          <a:xfrm>
            <a:off x="7801750" y="4632275"/>
            <a:ext cx="11325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Open Sans"/>
                <a:ea typeface="Open Sans"/>
                <a:cs typeface="Open Sans"/>
                <a:sym typeface="Open Sans"/>
              </a:rPr>
              <a:t>Michael A.</a:t>
            </a:r>
            <a:endParaRPr sz="1100">
              <a:solidFill>
                <a:schemeClr val="dk2"/>
              </a:solidFill>
              <a:latin typeface="Open Sans"/>
              <a:ea typeface="Open Sans"/>
              <a:cs typeface="Open Sans"/>
              <a:sym typeface="Open Sans"/>
            </a:endParaRPr>
          </a:p>
        </p:txBody>
      </p:sp>
      <p:pic>
        <p:nvPicPr>
          <p:cNvPr id="157" name="Google Shape;157;p24"/>
          <p:cNvPicPr preferRelativeResize="0"/>
          <p:nvPr/>
        </p:nvPicPr>
        <p:blipFill>
          <a:blip r:embed="rId3">
            <a:alphaModFix/>
          </a:blip>
          <a:stretch>
            <a:fillRect/>
          </a:stretch>
        </p:blipFill>
        <p:spPr>
          <a:xfrm>
            <a:off x="6075326" y="1152425"/>
            <a:ext cx="2756975" cy="28218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155"/>
                                        </p:tgtEl>
                                        <p:attrNameLst>
                                          <p:attrName>style.visibility</p:attrName>
                                        </p:attrNameLst>
                                      </p:cBhvr>
                                      <p:to>
                                        <p:strVal val="visible"/>
                                      </p:to>
                                    </p:set>
                                    <p:anim calcmode="lin" valueType="num">
                                      <p:cBhvr additive="base">
                                        <p:cTn id="10" dur="1000"/>
                                        <p:tgtEl>
                                          <p:spTgt spid="155"/>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Blue Team: Incident Response Plan</a:t>
            </a:r>
            <a:endParaRPr/>
          </a:p>
        </p:txBody>
      </p:sp>
      <p:sp>
        <p:nvSpPr>
          <p:cNvPr id="163" name="Google Shape;163;p25"/>
          <p:cNvSpPr txBox="1">
            <a:spLocks noGrp="1"/>
          </p:cNvSpPr>
          <p:nvPr>
            <p:ph type="body" idx="1"/>
          </p:nvPr>
        </p:nvSpPr>
        <p:spPr>
          <a:xfrm>
            <a:off x="311700" y="1233000"/>
            <a:ext cx="5446500" cy="3910500"/>
          </a:xfrm>
          <a:prstGeom prst="rect">
            <a:avLst/>
          </a:prstGeom>
        </p:spPr>
        <p:txBody>
          <a:bodyPr spcFirstLastPara="1" wrap="square" lIns="91425" tIns="91425" rIns="91425" bIns="91425" anchor="t" anchorCtr="0">
            <a:spAutoFit/>
          </a:bodyPr>
          <a:lstStyle/>
          <a:p>
            <a:pPr marL="0" lvl="0" indent="-107950" algn="l" rtl="0">
              <a:spcBef>
                <a:spcPts val="0"/>
              </a:spcBef>
              <a:spcAft>
                <a:spcPts val="0"/>
              </a:spcAft>
              <a:buSzPts val="1700"/>
              <a:buFont typeface="Arial"/>
              <a:buChar char="●"/>
            </a:pPr>
            <a:r>
              <a:rPr lang="en" sz="1700" b="1"/>
              <a:t>Incident Response Training</a:t>
            </a:r>
            <a:r>
              <a:rPr lang="en" sz="1700"/>
              <a:t>: Conducting regular training for the internal security team to improve their response to alerts and incidents.</a:t>
            </a:r>
            <a:endParaRPr sz="1700"/>
          </a:p>
          <a:p>
            <a:pPr marL="0" lvl="0" indent="-107950" algn="l" rtl="0">
              <a:spcBef>
                <a:spcPts val="0"/>
              </a:spcBef>
              <a:spcAft>
                <a:spcPts val="0"/>
              </a:spcAft>
              <a:buSzPts val="1700"/>
              <a:buFont typeface="Arial"/>
              <a:buChar char="●"/>
            </a:pPr>
            <a:r>
              <a:rPr lang="en" sz="1700" b="1"/>
              <a:t>Implementing a Formalized Response Protocol</a:t>
            </a:r>
            <a:r>
              <a:rPr lang="en" sz="1700"/>
              <a:t>: Developing a structured incident response plan with clear steps for identifying, containing, and mitigating breaches.</a:t>
            </a:r>
            <a:endParaRPr sz="1700"/>
          </a:p>
          <a:p>
            <a:pPr marL="0" lvl="0" indent="-107950" algn="l" rtl="0">
              <a:spcBef>
                <a:spcPts val="0"/>
              </a:spcBef>
              <a:spcAft>
                <a:spcPts val="0"/>
              </a:spcAft>
              <a:buSzPts val="1700"/>
              <a:buFont typeface="Arial"/>
              <a:buChar char="●"/>
            </a:pPr>
            <a:r>
              <a:rPr lang="en" sz="1700" b="1"/>
              <a:t>Partnership with Security Firms</a:t>
            </a:r>
            <a:r>
              <a:rPr lang="en" sz="1700"/>
              <a:t>: Establishing partnerships with cybersecurity firms for rapid response capabilities, ensuring external expertise is readily available in case of future incidents.</a:t>
            </a:r>
            <a:endParaRPr sz="1700"/>
          </a:p>
          <a:p>
            <a:pPr marL="0" lvl="0" indent="0" algn="l" rtl="0">
              <a:spcBef>
                <a:spcPts val="1200"/>
              </a:spcBef>
              <a:spcAft>
                <a:spcPts val="1200"/>
              </a:spcAft>
              <a:buNone/>
            </a:pPr>
            <a:endParaRPr sz="1700" b="1">
              <a:solidFill>
                <a:srgbClr val="000000"/>
              </a:solidFill>
              <a:latin typeface="Arial"/>
              <a:ea typeface="Arial"/>
              <a:cs typeface="Arial"/>
              <a:sym typeface="Arial"/>
            </a:endParaRPr>
          </a:p>
        </p:txBody>
      </p:sp>
      <p:sp>
        <p:nvSpPr>
          <p:cNvPr id="164" name="Google Shape;164;p25"/>
          <p:cNvSpPr txBox="1"/>
          <p:nvPr/>
        </p:nvSpPr>
        <p:spPr>
          <a:xfrm>
            <a:off x="7801750" y="4632275"/>
            <a:ext cx="11325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Open Sans"/>
                <a:ea typeface="Open Sans"/>
                <a:cs typeface="Open Sans"/>
                <a:sym typeface="Open Sans"/>
              </a:rPr>
              <a:t>Michael A.</a:t>
            </a:r>
            <a:endParaRPr sz="1100">
              <a:solidFill>
                <a:schemeClr val="dk2"/>
              </a:solidFill>
              <a:latin typeface="Open Sans"/>
              <a:ea typeface="Open Sans"/>
              <a:cs typeface="Open Sans"/>
              <a:sym typeface="Open Sans"/>
            </a:endParaRPr>
          </a:p>
        </p:txBody>
      </p:sp>
      <p:pic>
        <p:nvPicPr>
          <p:cNvPr id="1028" name="Picture 4">
            <a:extLst>
              <a:ext uri="{FF2B5EF4-FFF2-40B4-BE49-F238E27FC236}">
                <a16:creationId xmlns:a16="http://schemas.microsoft.com/office/drawing/2014/main" id="{DA2BA020-FA7A-AB8A-19DF-25ACAA842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200" y="1584640"/>
            <a:ext cx="2922529" cy="21918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63"/>
                                        </p:tgtEl>
                                        <p:attrNameLst>
                                          <p:attrName>style.visibility</p:attrName>
                                        </p:attrNameLst>
                                      </p:cBhvr>
                                      <p:to>
                                        <p:strVal val="visible"/>
                                      </p:to>
                                    </p:set>
                                    <p:animEffect transition="in" filter="fade">
                                      <p:cBhvr>
                                        <p:cTn id="10" dur="10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Fallout/damages: Lawsuits</a:t>
            </a:r>
            <a:endParaRPr/>
          </a:p>
        </p:txBody>
      </p:sp>
      <p:sp>
        <p:nvSpPr>
          <p:cNvPr id="171" name="Google Shape;171;p26"/>
          <p:cNvSpPr txBox="1">
            <a:spLocks noGrp="1"/>
          </p:cNvSpPr>
          <p:nvPr>
            <p:ph type="body" idx="1"/>
          </p:nvPr>
        </p:nvSpPr>
        <p:spPr>
          <a:xfrm>
            <a:off x="2387125" y="1266325"/>
            <a:ext cx="6444900" cy="3564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Target was filed in a lawsuit by the Trustmark National Bank and Green Bank in 2013.</a:t>
            </a:r>
            <a:endParaRPr sz="100"/>
          </a:p>
          <a:p>
            <a:pPr marL="457200" lvl="0" indent="-330200" algn="l" rtl="0">
              <a:lnSpc>
                <a:spcPct val="100000"/>
              </a:lnSpc>
              <a:spcBef>
                <a:spcPts val="0"/>
              </a:spcBef>
              <a:spcAft>
                <a:spcPts val="0"/>
              </a:spcAft>
              <a:buSzPts val="1600"/>
              <a:buChar char="●"/>
            </a:pPr>
            <a:r>
              <a:rPr lang="en" sz="1600"/>
              <a:t>The lawsuit mentioned Target's QSA (PCI-approved Qualified Security Assessor), Trustwave, that was expected to observe their systems for signals of unexpected disturbances.</a:t>
            </a:r>
            <a:endParaRPr sz="1600"/>
          </a:p>
          <a:p>
            <a:pPr marL="457200" lvl="0" indent="0" algn="l" rtl="0">
              <a:lnSpc>
                <a:spcPct val="100000"/>
              </a:lnSpc>
              <a:spcBef>
                <a:spcPts val="0"/>
              </a:spcBef>
              <a:spcAft>
                <a:spcPts val="0"/>
              </a:spcAft>
              <a:buNone/>
            </a:pPr>
            <a:endParaRPr sz="100"/>
          </a:p>
          <a:p>
            <a:pPr marL="457200" lvl="0" indent="0" algn="l" rtl="0">
              <a:lnSpc>
                <a:spcPct val="100000"/>
              </a:lnSpc>
              <a:spcBef>
                <a:spcPts val="0"/>
              </a:spcBef>
              <a:spcAft>
                <a:spcPts val="0"/>
              </a:spcAft>
              <a:buNone/>
            </a:pPr>
            <a:endParaRPr sz="100"/>
          </a:p>
          <a:p>
            <a:pPr marL="457200" lvl="0" indent="-330200" algn="l" rtl="0">
              <a:lnSpc>
                <a:spcPct val="100000"/>
              </a:lnSpc>
              <a:spcBef>
                <a:spcPts val="0"/>
              </a:spcBef>
              <a:spcAft>
                <a:spcPts val="0"/>
              </a:spcAft>
              <a:buSzPts val="1600"/>
              <a:buChar char="●"/>
            </a:pPr>
            <a:r>
              <a:rPr lang="en" sz="1600"/>
              <a:t>Even though Trustwave delivered “round-the-clock tracking services to catch any attack invasions within Target's programs and incorporations of PII or other classified data” ultimately, over 100 million personal information and/or credit cards were stolen from customers.</a:t>
            </a:r>
            <a:endParaRPr sz="1600"/>
          </a:p>
          <a:p>
            <a:pPr marL="0" lvl="0" indent="0" algn="l" rtl="0">
              <a:lnSpc>
                <a:spcPct val="100000"/>
              </a:lnSpc>
              <a:spcBef>
                <a:spcPts val="0"/>
              </a:spcBef>
              <a:spcAft>
                <a:spcPts val="0"/>
              </a:spcAft>
              <a:buNone/>
            </a:pPr>
            <a:endParaRPr sz="100"/>
          </a:p>
          <a:p>
            <a:pPr marL="457200" lvl="0" indent="-330200" algn="l" rtl="0">
              <a:lnSpc>
                <a:spcPct val="100000"/>
              </a:lnSpc>
              <a:spcBef>
                <a:spcPts val="0"/>
              </a:spcBef>
              <a:spcAft>
                <a:spcPts val="0"/>
              </a:spcAft>
              <a:buSzPts val="1600"/>
              <a:buChar char="●"/>
            </a:pPr>
            <a:r>
              <a:rPr lang="en" sz="1600"/>
              <a:t>This led to 47 U.S. states filing a lawsuit against Target, which contributed to their poor reputation when protecting customers’ private information. </a:t>
            </a:r>
            <a:endParaRPr sz="1600"/>
          </a:p>
        </p:txBody>
      </p:sp>
      <p:sp>
        <p:nvSpPr>
          <p:cNvPr id="172" name="Google Shape;172;p26"/>
          <p:cNvSpPr txBox="1"/>
          <p:nvPr/>
        </p:nvSpPr>
        <p:spPr>
          <a:xfrm>
            <a:off x="7938000" y="4673700"/>
            <a:ext cx="1206000" cy="4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Open Sans"/>
                <a:ea typeface="Open Sans"/>
                <a:cs typeface="Open Sans"/>
                <a:sym typeface="Open Sans"/>
              </a:rPr>
              <a:t>Kwane G.</a:t>
            </a:r>
            <a:endParaRPr sz="1800">
              <a:solidFill>
                <a:schemeClr val="dk2"/>
              </a:solidFill>
              <a:latin typeface="Open Sans"/>
              <a:ea typeface="Open Sans"/>
              <a:cs typeface="Open Sans"/>
              <a:sym typeface="Open Sans"/>
            </a:endParaRPr>
          </a:p>
        </p:txBody>
      </p:sp>
      <p:pic>
        <p:nvPicPr>
          <p:cNvPr id="173" name="Google Shape;173;p26"/>
          <p:cNvPicPr preferRelativeResize="0"/>
          <p:nvPr/>
        </p:nvPicPr>
        <p:blipFill>
          <a:blip r:embed="rId3">
            <a:alphaModFix/>
          </a:blip>
          <a:stretch>
            <a:fillRect/>
          </a:stretch>
        </p:blipFill>
        <p:spPr>
          <a:xfrm>
            <a:off x="82325" y="2043525"/>
            <a:ext cx="2483200" cy="1920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1"/>
                                        </p:tgtEl>
                                        <p:attrNameLst>
                                          <p:attrName>style.visibility</p:attrName>
                                        </p:attrNameLst>
                                      </p:cBhvr>
                                      <p:to>
                                        <p:strVal val="visible"/>
                                      </p:to>
                                    </p:set>
                                    <p:animEffect transition="in" filter="fade">
                                      <p:cBhvr>
                                        <p:cTn id="10" dur="1000"/>
                                        <p:tgtEl>
                                          <p:spTgt spid="171"/>
                                        </p:tgtEl>
                                      </p:cBhvr>
                                    </p:animEffect>
                                  </p:childTnLst>
                                </p:cTn>
                              </p:par>
                              <p:par>
                                <p:cTn id="11" presetID="8" presetClass="emph" presetSubtype="0" fill="hold" nodeType="withEffect">
                                  <p:stCondLst>
                                    <p:cond delay="0"/>
                                  </p:stCondLst>
                                  <p:childTnLst>
                                    <p:animRot by="-21600000">
                                      <p:cBhvr>
                                        <p:cTn id="12" dur="1000" fill="hold"/>
                                        <p:tgtEl>
                                          <p:spTgt spid="17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Fallout/damages: Reputation</a:t>
            </a:r>
            <a:endParaRPr/>
          </a:p>
        </p:txBody>
      </p:sp>
      <p:sp>
        <p:nvSpPr>
          <p:cNvPr id="179" name="Google Shape;179;p27"/>
          <p:cNvSpPr txBox="1">
            <a:spLocks noGrp="1"/>
          </p:cNvSpPr>
          <p:nvPr>
            <p:ph type="body" idx="1"/>
          </p:nvPr>
        </p:nvSpPr>
        <p:spPr>
          <a:xfrm>
            <a:off x="311700" y="1083525"/>
            <a:ext cx="8520600" cy="3946800"/>
          </a:xfrm>
          <a:prstGeom prst="rect">
            <a:avLst/>
          </a:prstGeom>
        </p:spPr>
        <p:txBody>
          <a:bodyPr spcFirstLastPara="1" wrap="square" lIns="91425" tIns="91425" rIns="91425" bIns="91425" anchor="t" anchorCtr="0">
            <a:normAutofit fontScale="92500" lnSpcReduction="20000"/>
          </a:bodyPr>
          <a:lstStyle/>
          <a:p>
            <a:pPr marL="457200" lvl="0" indent="-322103" algn="l" rtl="0">
              <a:spcBef>
                <a:spcPts val="0"/>
              </a:spcBef>
              <a:spcAft>
                <a:spcPts val="0"/>
              </a:spcAft>
              <a:buSzPct val="99493"/>
              <a:buChar char="●"/>
            </a:pPr>
            <a:r>
              <a:rPr lang="en" sz="1600"/>
              <a:t>Within the span of 3 years, more than 140 lawsuits were filed.</a:t>
            </a:r>
            <a:endParaRPr sz="1600"/>
          </a:p>
          <a:p>
            <a:pPr marL="457200" lvl="0" indent="0" algn="l" rtl="0">
              <a:spcBef>
                <a:spcPts val="1200"/>
              </a:spcBef>
              <a:spcAft>
                <a:spcPts val="0"/>
              </a:spcAft>
              <a:buNone/>
            </a:pPr>
            <a:endParaRPr sz="100"/>
          </a:p>
          <a:p>
            <a:pPr marL="457200" lvl="0" indent="-322103" algn="l" rtl="0">
              <a:spcBef>
                <a:spcPts val="1200"/>
              </a:spcBef>
              <a:spcAft>
                <a:spcPts val="0"/>
              </a:spcAft>
              <a:buSzPct val="100000"/>
              <a:buChar char="●"/>
            </a:pPr>
            <a:r>
              <a:rPr lang="en" sz="1591"/>
              <a:t>After the data breach in 2013, Target had to pay a settlement of $18.5 million but overall the company lost more than $250 million.</a:t>
            </a:r>
            <a:endParaRPr sz="1591"/>
          </a:p>
          <a:p>
            <a:pPr marL="457200" lvl="0" indent="0" algn="l" rtl="0">
              <a:lnSpc>
                <a:spcPct val="100000"/>
              </a:lnSpc>
              <a:spcBef>
                <a:spcPts val="1200"/>
              </a:spcBef>
              <a:spcAft>
                <a:spcPts val="0"/>
              </a:spcAft>
              <a:buNone/>
            </a:pPr>
            <a:endParaRPr sz="100"/>
          </a:p>
          <a:p>
            <a:pPr marL="457200" lvl="0" indent="-322103" algn="l" rtl="0">
              <a:spcBef>
                <a:spcPts val="1200"/>
              </a:spcBef>
              <a:spcAft>
                <a:spcPts val="0"/>
              </a:spcAft>
              <a:buSzPct val="100000"/>
              <a:buChar char="●"/>
            </a:pPr>
            <a:r>
              <a:rPr lang="en" sz="1591"/>
              <a:t>Within the company, many high level employees, including Target’s Ceo, had to step down or were let go. </a:t>
            </a:r>
            <a:endParaRPr/>
          </a:p>
          <a:p>
            <a:pPr marL="457200" lvl="0" indent="0" algn="l" rtl="0">
              <a:lnSpc>
                <a:spcPct val="100000"/>
              </a:lnSpc>
              <a:spcBef>
                <a:spcPts val="1200"/>
              </a:spcBef>
              <a:spcAft>
                <a:spcPts val="0"/>
              </a:spcAft>
              <a:buNone/>
            </a:pPr>
            <a:endParaRPr sz="100"/>
          </a:p>
          <a:p>
            <a:pPr marL="457200" lvl="0" indent="-334327" algn="l" rtl="0">
              <a:lnSpc>
                <a:spcPct val="100000"/>
              </a:lnSpc>
              <a:spcBef>
                <a:spcPts val="1200"/>
              </a:spcBef>
              <a:spcAft>
                <a:spcPts val="0"/>
              </a:spcAft>
              <a:buSzPct val="112500"/>
              <a:buChar char="●"/>
            </a:pPr>
            <a:r>
              <a:rPr lang="en" sz="1600"/>
              <a:t>During the fourth quarter of 2013, specifically the holidays, Target’s earned profits were diminished by 46% by the attack; additionally, the presence of customers shopping decreased as they became wary after the data breach due to the concerns about their credit card security.</a:t>
            </a:r>
            <a:endParaRPr sz="1600"/>
          </a:p>
          <a:p>
            <a:pPr marL="457200" lvl="0" indent="0" algn="l" rtl="0">
              <a:lnSpc>
                <a:spcPct val="100000"/>
              </a:lnSpc>
              <a:spcBef>
                <a:spcPts val="0"/>
              </a:spcBef>
              <a:spcAft>
                <a:spcPts val="0"/>
              </a:spcAft>
              <a:buNone/>
            </a:pPr>
            <a:endParaRPr sz="1600"/>
          </a:p>
          <a:p>
            <a:pPr marL="457200" lvl="0" indent="0" algn="l" rtl="0">
              <a:lnSpc>
                <a:spcPct val="100000"/>
              </a:lnSpc>
              <a:spcBef>
                <a:spcPts val="0"/>
              </a:spcBef>
              <a:spcAft>
                <a:spcPts val="0"/>
              </a:spcAft>
              <a:buNone/>
            </a:pPr>
            <a:endParaRPr sz="100"/>
          </a:p>
          <a:p>
            <a:pPr marL="457200" lvl="0" indent="-322580" algn="l" rtl="0">
              <a:lnSpc>
                <a:spcPct val="100000"/>
              </a:lnSpc>
              <a:spcBef>
                <a:spcPts val="0"/>
              </a:spcBef>
              <a:spcAft>
                <a:spcPts val="0"/>
              </a:spcAft>
              <a:buSzPct val="100000"/>
              <a:buChar char="●"/>
            </a:pPr>
            <a:r>
              <a:rPr lang="en" sz="1600"/>
              <a:t>These events severely impacted Target’s reputation in the public eye. Years of time and money spent into their cybersecurity infrastructure and PR has allowed it to become a trusted household name once again. </a:t>
            </a:r>
            <a:endParaRPr/>
          </a:p>
        </p:txBody>
      </p:sp>
      <p:sp>
        <p:nvSpPr>
          <p:cNvPr id="180" name="Google Shape;180;p27"/>
          <p:cNvSpPr txBox="1"/>
          <p:nvPr/>
        </p:nvSpPr>
        <p:spPr>
          <a:xfrm>
            <a:off x="7962175" y="4661625"/>
            <a:ext cx="1182000" cy="48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Open Sans"/>
                <a:ea typeface="Open Sans"/>
                <a:cs typeface="Open Sans"/>
                <a:sym typeface="Open Sans"/>
              </a:rPr>
              <a:t>Kwane G.</a:t>
            </a:r>
            <a:endParaRPr sz="1800">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78"/>
                                        </p:tgtEl>
                                        <p:attrNameLst>
                                          <p:attrName>style.visibility</p:attrName>
                                        </p:attrNameLst>
                                      </p:cBhvr>
                                      <p:to>
                                        <p:strVal val="visible"/>
                                      </p:to>
                                    </p:set>
                                    <p:anim calcmode="lin" valueType="num">
                                      <p:cBhvr additive="base">
                                        <p:cTn id="7" dur="1000"/>
                                        <p:tgtEl>
                                          <p:spTgt spid="17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Rebuilding Target’s Reputation and reclaim Public Trust </a:t>
            </a:r>
            <a:endParaRPr/>
          </a:p>
        </p:txBody>
      </p:sp>
      <p:sp>
        <p:nvSpPr>
          <p:cNvPr id="186" name="Google Shape;186;p28"/>
          <p:cNvSpPr txBox="1">
            <a:spLocks noGrp="1"/>
          </p:cNvSpPr>
          <p:nvPr>
            <p:ph type="body" idx="1"/>
          </p:nvPr>
        </p:nvSpPr>
        <p:spPr>
          <a:xfrm>
            <a:off x="311700" y="1089925"/>
            <a:ext cx="8520600" cy="3722100"/>
          </a:xfrm>
          <a:prstGeom prst="rect">
            <a:avLst/>
          </a:prstGeom>
        </p:spPr>
        <p:txBody>
          <a:bodyPr spcFirstLastPara="1" wrap="square" lIns="91425" tIns="91425" rIns="91425" bIns="91425" anchor="t" anchorCtr="0">
            <a:normAutofit lnSpcReduction="10000"/>
          </a:bodyPr>
          <a:lstStyle/>
          <a:p>
            <a:pPr marL="457200" lvl="0" indent="-334823" algn="l" rtl="0">
              <a:lnSpc>
                <a:spcPct val="100000"/>
              </a:lnSpc>
              <a:spcBef>
                <a:spcPts val="0"/>
              </a:spcBef>
              <a:spcAft>
                <a:spcPts val="0"/>
              </a:spcAft>
              <a:buSzPts val="1673"/>
              <a:buChar char="●"/>
            </a:pPr>
            <a:r>
              <a:rPr lang="en" sz="1672"/>
              <a:t>Target implemented these procedures within their company to prevent future attacks:</a:t>
            </a:r>
            <a:endParaRPr sz="1564"/>
          </a:p>
          <a:p>
            <a:pPr marL="914400" lvl="1" indent="-334823" algn="l" rtl="0">
              <a:lnSpc>
                <a:spcPct val="100000"/>
              </a:lnSpc>
              <a:spcBef>
                <a:spcPts val="0"/>
              </a:spcBef>
              <a:spcAft>
                <a:spcPts val="0"/>
              </a:spcAft>
              <a:buSzPts val="1673"/>
              <a:buChar char="○"/>
            </a:pPr>
            <a:r>
              <a:rPr lang="en" sz="1564"/>
              <a:t>Staff members should understand and practice scam detection and engage in the protection of network and computer security. Keeping track of the networks and paying more attention to disturbing or unexpected patterns in a system’s network is crucial for Target to safeguard their systems and, consecutively, the customer’s data </a:t>
            </a:r>
            <a:endParaRPr sz="1564"/>
          </a:p>
          <a:p>
            <a:pPr marL="914400" lvl="1" indent="-334823" algn="l" rtl="0">
              <a:lnSpc>
                <a:spcPct val="100000"/>
              </a:lnSpc>
              <a:spcBef>
                <a:spcPts val="0"/>
              </a:spcBef>
              <a:spcAft>
                <a:spcPts val="0"/>
              </a:spcAft>
              <a:buSzPts val="1673"/>
              <a:buChar char="○"/>
            </a:pPr>
            <a:r>
              <a:rPr lang="en" sz="1564"/>
              <a:t>Warning signs should be implemented and carried out as quickly as possible regarding a cybersecurity response plan that everyone can retrieve.</a:t>
            </a:r>
            <a:endParaRPr sz="1564"/>
          </a:p>
          <a:p>
            <a:pPr marL="914400" lvl="1" indent="-334823" algn="l" rtl="0">
              <a:lnSpc>
                <a:spcPct val="100000"/>
              </a:lnSpc>
              <a:spcBef>
                <a:spcPts val="0"/>
              </a:spcBef>
              <a:spcAft>
                <a:spcPts val="0"/>
              </a:spcAft>
              <a:buSzPts val="1673"/>
              <a:buChar char="○"/>
            </a:pPr>
            <a:r>
              <a:rPr lang="en" sz="1564"/>
              <a:t>All in all, taking responsibility in a company or business is essential, especially after a data breach incident, to ensure the safety of shielding their consumers/customers the best way they can to prevent any cyber threats in the future.</a:t>
            </a:r>
            <a:endParaRPr sz="1632"/>
          </a:p>
          <a:p>
            <a:pPr marL="457200" lvl="0" indent="-332259" algn="l" rtl="0">
              <a:lnSpc>
                <a:spcPct val="100000"/>
              </a:lnSpc>
              <a:spcBef>
                <a:spcPts val="0"/>
              </a:spcBef>
              <a:spcAft>
                <a:spcPts val="0"/>
              </a:spcAft>
              <a:buSzPts val="1632"/>
              <a:buChar char="●"/>
            </a:pPr>
            <a:r>
              <a:rPr lang="en" sz="1632"/>
              <a:t>Time has allowed for Target’s breach to fade from customer’s minds, however, increased spending into their PCI compliance, PR with their customer relationships, and overall taking responsibility for the issue has allowed them to move forward.</a:t>
            </a:r>
            <a:endParaRPr sz="1632"/>
          </a:p>
        </p:txBody>
      </p:sp>
      <p:sp>
        <p:nvSpPr>
          <p:cNvPr id="187" name="Google Shape;187;p28"/>
          <p:cNvSpPr txBox="1"/>
          <p:nvPr/>
        </p:nvSpPr>
        <p:spPr>
          <a:xfrm>
            <a:off x="7817650" y="4710075"/>
            <a:ext cx="1326300" cy="4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Open Sans"/>
                <a:ea typeface="Open Sans"/>
                <a:cs typeface="Open Sans"/>
                <a:sym typeface="Open Sans"/>
              </a:rPr>
              <a:t>Nautica U.</a:t>
            </a:r>
            <a:endParaRPr sz="1800">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1000"/>
                                        <p:tgtEl>
                                          <p:spTgt spid="185"/>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txBox="1">
            <a:spLocks noGrp="1"/>
          </p:cNvSpPr>
          <p:nvPr>
            <p:ph type="title"/>
          </p:nvPr>
        </p:nvSpPr>
        <p:spPr>
          <a:xfrm>
            <a:off x="311700" y="445025"/>
            <a:ext cx="8520600" cy="596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193" name="Google Shape;193;p29"/>
          <p:cNvSpPr txBox="1">
            <a:spLocks noGrp="1"/>
          </p:cNvSpPr>
          <p:nvPr>
            <p:ph type="body" idx="1"/>
          </p:nvPr>
        </p:nvSpPr>
        <p:spPr>
          <a:xfrm>
            <a:off x="311700" y="1041425"/>
            <a:ext cx="8520600" cy="3168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Target gave network access to a third-party vendor, a small Pennsylvania HVAC company, which did not appear to follow broadly accepted information security practices. The vendor’s weak security allowed the attackers to gain a foothold in Target’s network.</a:t>
            </a:r>
            <a:endParaRPr sz="1400"/>
          </a:p>
          <a:p>
            <a:pPr marL="457200" lvl="0" indent="-317500" algn="l" rtl="0">
              <a:spcBef>
                <a:spcPts val="0"/>
              </a:spcBef>
              <a:spcAft>
                <a:spcPts val="0"/>
              </a:spcAft>
              <a:buSzPts val="1400"/>
              <a:buChar char="●"/>
            </a:pPr>
            <a:r>
              <a:rPr lang="en" sz="1400"/>
              <a:t>The attackers infiltrated Target's systems using stolen credentials from a third-party HVAC vendor.</a:t>
            </a:r>
            <a:endParaRPr sz="1400"/>
          </a:p>
          <a:p>
            <a:pPr marL="457200" lvl="0" indent="-317500" algn="l" rtl="0">
              <a:spcBef>
                <a:spcPts val="0"/>
              </a:spcBef>
              <a:spcAft>
                <a:spcPts val="0"/>
              </a:spcAft>
              <a:buSzPts val="1400"/>
              <a:buChar char="●"/>
            </a:pPr>
            <a:r>
              <a:rPr lang="en" sz="1400"/>
              <a:t>Once inside, the attackers installed malware known as </a:t>
            </a:r>
            <a:r>
              <a:rPr lang="en" sz="1400" i="1"/>
              <a:t>BlackPOS</a:t>
            </a:r>
            <a:r>
              <a:rPr lang="en" sz="1400"/>
              <a:t> on Target's point-of-sale (POS) systems, which was able to steal 40 million different credit card information during transactions and 70 million customer’s personal information.</a:t>
            </a:r>
            <a:endParaRPr sz="1400"/>
          </a:p>
          <a:p>
            <a:pPr marL="457200" lvl="0" indent="-317500" algn="l" rtl="0">
              <a:spcBef>
                <a:spcPts val="0"/>
              </a:spcBef>
              <a:spcAft>
                <a:spcPts val="0"/>
              </a:spcAft>
              <a:buSzPts val="1400"/>
              <a:buChar char="●"/>
            </a:pPr>
            <a:r>
              <a:rPr lang="en" sz="1400"/>
              <a:t>Target appears to have failed to respond to multiple automated warnings from the company’s anti-intrusion software for weeks, that allowed attackers to instal malware on Target’s system </a:t>
            </a:r>
            <a:endParaRPr sz="1400"/>
          </a:p>
          <a:p>
            <a:pPr marL="457200" lvl="0" indent="-317500" algn="l" rtl="0">
              <a:spcBef>
                <a:spcPts val="0"/>
              </a:spcBef>
              <a:spcAft>
                <a:spcPts val="0"/>
              </a:spcAft>
              <a:buSzPts val="1400"/>
              <a:buChar char="●"/>
            </a:pPr>
            <a:r>
              <a:rPr lang="en" sz="1400"/>
              <a:t>The primary objective of the attackers was financial gain through the sale of the stolen customer data on black markets.</a:t>
            </a:r>
            <a:endParaRPr sz="1400"/>
          </a:p>
          <a:p>
            <a:pPr marL="457200" lvl="0" indent="-317500" algn="l" rtl="0">
              <a:spcBef>
                <a:spcPts val="0"/>
              </a:spcBef>
              <a:spcAft>
                <a:spcPts val="0"/>
              </a:spcAft>
              <a:buSzPts val="1400"/>
              <a:buChar char="●"/>
            </a:pPr>
            <a:r>
              <a:rPr lang="en" sz="1400"/>
              <a:t>Through training, payment system restoration, and customer support through credit card monitoring</a:t>
            </a:r>
            <a:endParaRPr sz="1400"/>
          </a:p>
          <a:p>
            <a:pPr marL="0" lvl="0" indent="0" algn="l" rtl="0">
              <a:spcBef>
                <a:spcPts val="1200"/>
              </a:spcBef>
              <a:spcAft>
                <a:spcPts val="0"/>
              </a:spcAft>
              <a:buNone/>
            </a:pPr>
            <a:endParaRPr sz="1700" b="1"/>
          </a:p>
          <a:p>
            <a:pPr marL="0" lvl="0" indent="0" algn="l" rtl="0">
              <a:spcBef>
                <a:spcPts val="1200"/>
              </a:spcBef>
              <a:spcAft>
                <a:spcPts val="1200"/>
              </a:spcAft>
              <a:buNone/>
            </a:pPr>
            <a:endParaRPr sz="1300"/>
          </a:p>
        </p:txBody>
      </p:sp>
      <p:sp>
        <p:nvSpPr>
          <p:cNvPr id="194" name="Google Shape;194;p29"/>
          <p:cNvSpPr txBox="1"/>
          <p:nvPr/>
        </p:nvSpPr>
        <p:spPr>
          <a:xfrm>
            <a:off x="7685100" y="4685675"/>
            <a:ext cx="14589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Open Sans"/>
                <a:ea typeface="Open Sans"/>
                <a:cs typeface="Open Sans"/>
                <a:sym typeface="Open Sans"/>
              </a:rPr>
              <a:t>Nautica U.</a:t>
            </a:r>
            <a:endParaRPr sz="1800">
              <a:solidFill>
                <a:schemeClr val="dk2"/>
              </a:solidFill>
              <a:latin typeface="Open Sans"/>
              <a:ea typeface="Open Sans"/>
              <a:cs typeface="Open Sans"/>
              <a:sym typeface="Open Sans"/>
            </a:endParaRPr>
          </a:p>
        </p:txBody>
      </p:sp>
      <p:sp>
        <p:nvSpPr>
          <p:cNvPr id="195" name="Google Shape;195;p29"/>
          <p:cNvSpPr txBox="1"/>
          <p:nvPr/>
        </p:nvSpPr>
        <p:spPr>
          <a:xfrm>
            <a:off x="435100" y="4339150"/>
            <a:ext cx="62088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900" b="1">
                <a:solidFill>
                  <a:srgbClr val="980000"/>
                </a:solidFill>
              </a:rPr>
              <a:t>Target was able to gain the public’s trust again.</a:t>
            </a:r>
            <a:endParaRPr sz="2000">
              <a:solidFill>
                <a:srgbClr val="980000"/>
              </a:solidFill>
              <a:latin typeface="Open Sans"/>
              <a:ea typeface="Open Sans"/>
              <a:cs typeface="Open Sans"/>
              <a:sym typeface="Open Sans"/>
            </a:endParaRPr>
          </a:p>
        </p:txBody>
      </p:sp>
      <p:pic>
        <p:nvPicPr>
          <p:cNvPr id="196" name="Google Shape;196;p29"/>
          <p:cNvPicPr preferRelativeResize="0"/>
          <p:nvPr/>
        </p:nvPicPr>
        <p:blipFill>
          <a:blip r:embed="rId3">
            <a:alphaModFix/>
          </a:blip>
          <a:stretch>
            <a:fillRect/>
          </a:stretch>
        </p:blipFill>
        <p:spPr>
          <a:xfrm>
            <a:off x="6138875" y="4121949"/>
            <a:ext cx="829550" cy="770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92"/>
                                        </p:tgtEl>
                                        <p:attrNameLst>
                                          <p:attrName>style.visibility</p:attrName>
                                        </p:attrNameLst>
                                      </p:cBhvr>
                                      <p:to>
                                        <p:strVal val="visible"/>
                                      </p:to>
                                    </p:set>
                                    <p:anim calcmode="lin" valueType="num">
                                      <p:cBhvr additive="base">
                                        <p:cTn id="7" dur="1000"/>
                                        <p:tgtEl>
                                          <p:spTgt spid="192"/>
                                        </p:tgtEl>
                                        <p:attrNameLst>
                                          <p:attrName>ppt_w</p:attrName>
                                        </p:attrNameLst>
                                      </p:cBhvr>
                                      <p:tavLst>
                                        <p:tav tm="0">
                                          <p:val>
                                            <p:strVal val="0"/>
                                          </p:val>
                                        </p:tav>
                                        <p:tav tm="100000">
                                          <p:val>
                                            <p:strVal val="#ppt_w"/>
                                          </p:val>
                                        </p:tav>
                                      </p:tavLst>
                                    </p:anim>
                                    <p:anim calcmode="lin" valueType="num">
                                      <p:cBhvr additive="base">
                                        <p:cTn id="8" dur="1000"/>
                                        <p:tgtEl>
                                          <p:spTgt spid="192"/>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9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5"/>
                                        </p:tgtEl>
                                        <p:attrNameLst>
                                          <p:attrName>style.visibility</p:attrName>
                                        </p:attrNameLst>
                                      </p:cBhvr>
                                      <p:to>
                                        <p:strVal val="visible"/>
                                      </p:to>
                                    </p:set>
                                    <p:animEffect transition="in" filter="fade">
                                      <p:cBhvr>
                                        <p:cTn id="16" dur="1000"/>
                                        <p:tgtEl>
                                          <p:spTgt spid="195"/>
                                        </p:tgtEl>
                                      </p:cBhvr>
                                    </p:animEffect>
                                  </p:childTnLst>
                                </p:cTn>
                              </p:par>
                              <p:par>
                                <p:cTn id="17" presetID="10" presetClass="entr" presetSubtype="0" fill="hold" nodeType="withEffect">
                                  <p:stCondLst>
                                    <p:cond delay="0"/>
                                  </p:stCondLst>
                                  <p:childTnLst>
                                    <p:set>
                                      <p:cBhvr>
                                        <p:cTn id="18" dur="1" fill="hold">
                                          <p:stCondLst>
                                            <p:cond delay="0"/>
                                          </p:stCondLst>
                                        </p:cTn>
                                        <p:tgtEl>
                                          <p:spTgt spid="196"/>
                                        </p:tgtEl>
                                        <p:attrNameLst>
                                          <p:attrName>style.visibility</p:attrName>
                                        </p:attrNameLst>
                                      </p:cBhvr>
                                      <p:to>
                                        <p:strVal val="visible"/>
                                      </p:to>
                                    </p:set>
                                    <p:animEffect transition="in" filter="fade">
                                      <p:cBhvr>
                                        <p:cTn id="19" dur="1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2255850" y="1836600"/>
            <a:ext cx="4632300" cy="14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7200" dirty="0"/>
              <a:t>THANK YOU!</a:t>
            </a:r>
            <a:endParaRPr sz="7200" dirty="0"/>
          </a:p>
        </p:txBody>
      </p:sp>
      <p:pic>
        <p:nvPicPr>
          <p:cNvPr id="202" name="Google Shape;202;p30" descr="a white background with a bunch of colorful objects flying around (Provided by Tenor)"/>
          <p:cNvPicPr preferRelativeResize="0"/>
          <p:nvPr/>
        </p:nvPicPr>
        <p:blipFill>
          <a:blip r:embed="rId3">
            <a:alphaModFix/>
          </a:blip>
          <a:stretch>
            <a:fillRect/>
          </a:stretch>
        </p:blipFill>
        <p:spPr>
          <a:xfrm>
            <a:off x="2200275" y="1238250"/>
            <a:ext cx="4743450" cy="2667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153875" y="179000"/>
            <a:ext cx="8037000" cy="45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91"/>
              <a:buNone/>
            </a:pPr>
            <a:r>
              <a:rPr lang="en" sz="2608"/>
              <a:t>Topic Description </a:t>
            </a:r>
            <a:endParaRPr sz="2158"/>
          </a:p>
        </p:txBody>
      </p:sp>
      <p:sp>
        <p:nvSpPr>
          <p:cNvPr id="73" name="Google Shape;73;p14"/>
          <p:cNvSpPr txBox="1">
            <a:spLocks noGrp="1"/>
          </p:cNvSpPr>
          <p:nvPr>
            <p:ph type="body" idx="1"/>
          </p:nvPr>
        </p:nvSpPr>
        <p:spPr>
          <a:xfrm>
            <a:off x="153875" y="629300"/>
            <a:ext cx="8847000" cy="2189400"/>
          </a:xfrm>
          <a:prstGeom prst="rect">
            <a:avLst/>
          </a:prstGeom>
        </p:spPr>
        <p:txBody>
          <a:bodyPr spcFirstLastPara="1" wrap="square" lIns="91425" tIns="91425" rIns="91425" bIns="91425" anchor="t" anchorCtr="0">
            <a:normAutofit fontScale="25000" lnSpcReduction="20000"/>
          </a:bodyPr>
          <a:lstStyle/>
          <a:p>
            <a:pPr marL="0" lvl="0" indent="0" algn="l" rtl="0">
              <a:spcBef>
                <a:spcPts val="1200"/>
              </a:spcBef>
              <a:spcAft>
                <a:spcPts val="0"/>
              </a:spcAft>
              <a:buNone/>
            </a:pPr>
            <a:r>
              <a:rPr lang="en" sz="8580"/>
              <a:t>Between November 27 and December 15, 2013, hackers accessed Target’s systems. The breach affected 40 million payment card numbers and exposed 70 million personal records. (including names, addresses and emails).</a:t>
            </a:r>
            <a:endParaRPr sz="8580"/>
          </a:p>
          <a:p>
            <a:pPr marL="0" lvl="0" indent="0" algn="l" rtl="0">
              <a:spcBef>
                <a:spcPts val="1200"/>
              </a:spcBef>
              <a:spcAft>
                <a:spcPts val="0"/>
              </a:spcAft>
              <a:buNone/>
            </a:pPr>
            <a:endParaRPr sz="2200"/>
          </a:p>
          <a:p>
            <a:pPr marL="0" lvl="0" indent="0" algn="l" rtl="0">
              <a:spcBef>
                <a:spcPts val="1200"/>
              </a:spcBef>
              <a:spcAft>
                <a:spcPts val="0"/>
              </a:spcAft>
              <a:buNone/>
            </a:pPr>
            <a:endParaRPr sz="2200"/>
          </a:p>
          <a:p>
            <a:pPr marL="0" lvl="0" indent="0" algn="l" rtl="0">
              <a:spcBef>
                <a:spcPts val="1200"/>
              </a:spcBef>
              <a:spcAft>
                <a:spcPts val="0"/>
              </a:spcAft>
              <a:buNone/>
            </a:pPr>
            <a:endParaRPr sz="2200"/>
          </a:p>
          <a:p>
            <a:pPr marL="0" lvl="0" indent="0" algn="l" rtl="0">
              <a:spcBef>
                <a:spcPts val="1200"/>
              </a:spcBef>
              <a:spcAft>
                <a:spcPts val="0"/>
              </a:spcAft>
              <a:buNone/>
            </a:pPr>
            <a:endParaRPr sz="2200"/>
          </a:p>
          <a:p>
            <a:pPr marL="0" lvl="0" indent="0" algn="l" rtl="0">
              <a:spcBef>
                <a:spcPts val="1200"/>
              </a:spcBef>
              <a:spcAft>
                <a:spcPts val="0"/>
              </a:spcAft>
              <a:buNone/>
            </a:pPr>
            <a:endParaRPr sz="2200"/>
          </a:p>
          <a:p>
            <a:pPr marL="0" lvl="0" indent="0" algn="l" rtl="0">
              <a:spcBef>
                <a:spcPts val="1200"/>
              </a:spcBef>
              <a:spcAft>
                <a:spcPts val="1200"/>
              </a:spcAft>
              <a:buNone/>
            </a:pPr>
            <a:endParaRPr/>
          </a:p>
        </p:txBody>
      </p:sp>
      <p:pic>
        <p:nvPicPr>
          <p:cNvPr id="74" name="Google Shape;74;p14"/>
          <p:cNvPicPr preferRelativeResize="0"/>
          <p:nvPr/>
        </p:nvPicPr>
        <p:blipFill>
          <a:blip r:embed="rId3">
            <a:alphaModFix/>
          </a:blip>
          <a:stretch>
            <a:fillRect/>
          </a:stretch>
        </p:blipFill>
        <p:spPr>
          <a:xfrm>
            <a:off x="5195800" y="2194675"/>
            <a:ext cx="3805075" cy="1995500"/>
          </a:xfrm>
          <a:prstGeom prst="rect">
            <a:avLst/>
          </a:prstGeom>
          <a:noFill/>
          <a:ln>
            <a:noFill/>
          </a:ln>
        </p:spPr>
      </p:pic>
      <p:sp>
        <p:nvSpPr>
          <p:cNvPr id="75" name="Google Shape;75;p14"/>
          <p:cNvSpPr txBox="1"/>
          <p:nvPr/>
        </p:nvSpPr>
        <p:spPr>
          <a:xfrm>
            <a:off x="195200" y="1961325"/>
            <a:ext cx="5091300" cy="329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900">
                <a:solidFill>
                  <a:schemeClr val="dk2"/>
                </a:solidFill>
                <a:latin typeface="Open Sans"/>
                <a:ea typeface="Open Sans"/>
                <a:cs typeface="Open Sans"/>
                <a:sym typeface="Open Sans"/>
              </a:rPr>
              <a:t>How it Happened:                                         </a:t>
            </a:r>
            <a:endParaRPr sz="1900">
              <a:solidFill>
                <a:schemeClr val="dk2"/>
              </a:solidFill>
              <a:latin typeface="Open Sans"/>
              <a:ea typeface="Open Sans"/>
              <a:cs typeface="Open Sans"/>
              <a:sym typeface="Open Sans"/>
            </a:endParaRPr>
          </a:p>
          <a:p>
            <a:pPr marL="457200" lvl="0" indent="-349250" algn="l" rtl="0">
              <a:lnSpc>
                <a:spcPct val="115000"/>
              </a:lnSpc>
              <a:spcBef>
                <a:spcPts val="1200"/>
              </a:spcBef>
              <a:spcAft>
                <a:spcPts val="0"/>
              </a:spcAft>
              <a:buClr>
                <a:schemeClr val="dk2"/>
              </a:buClr>
              <a:buSzPts val="1900"/>
              <a:buFont typeface="Open Sans"/>
              <a:buChar char="●"/>
            </a:pPr>
            <a:r>
              <a:rPr lang="en" sz="1900">
                <a:solidFill>
                  <a:schemeClr val="dk2"/>
                </a:solidFill>
                <a:latin typeface="Open Sans"/>
                <a:ea typeface="Open Sans"/>
                <a:cs typeface="Open Sans"/>
                <a:sym typeface="Open Sans"/>
              </a:rPr>
              <a:t>Target gave Fazio Mechanical POS credentials</a:t>
            </a:r>
            <a:endParaRPr sz="1900">
              <a:solidFill>
                <a:schemeClr val="dk2"/>
              </a:solidFill>
              <a:latin typeface="Open Sans"/>
              <a:ea typeface="Open Sans"/>
              <a:cs typeface="Open Sans"/>
              <a:sym typeface="Open Sans"/>
            </a:endParaRPr>
          </a:p>
          <a:p>
            <a:pPr marL="457200" lvl="0" indent="-349250" algn="l" rtl="0">
              <a:lnSpc>
                <a:spcPct val="115000"/>
              </a:lnSpc>
              <a:spcBef>
                <a:spcPts val="0"/>
              </a:spcBef>
              <a:spcAft>
                <a:spcPts val="0"/>
              </a:spcAft>
              <a:buClr>
                <a:schemeClr val="dk2"/>
              </a:buClr>
              <a:buSzPts val="1900"/>
              <a:buFont typeface="Open Sans"/>
              <a:buChar char="●"/>
            </a:pPr>
            <a:r>
              <a:rPr lang="en" sz="1900">
                <a:solidFill>
                  <a:schemeClr val="dk2"/>
                </a:solidFill>
                <a:latin typeface="Open Sans"/>
                <a:ea typeface="Open Sans"/>
                <a:cs typeface="Open Sans"/>
                <a:sym typeface="Open Sans"/>
              </a:rPr>
              <a:t>Fazio had already been compromised by  BlackPOS malware and from there it entered Targets systems </a:t>
            </a:r>
            <a:endParaRPr sz="1900">
              <a:solidFill>
                <a:schemeClr val="dk2"/>
              </a:solidFill>
              <a:latin typeface="Open Sans"/>
              <a:ea typeface="Open Sans"/>
              <a:cs typeface="Open Sans"/>
              <a:sym typeface="Open Sans"/>
            </a:endParaRPr>
          </a:p>
          <a:p>
            <a:pPr marL="457200" lvl="0" indent="0" algn="l" rtl="0">
              <a:lnSpc>
                <a:spcPct val="115000"/>
              </a:lnSpc>
              <a:spcBef>
                <a:spcPts val="1200"/>
              </a:spcBef>
              <a:spcAft>
                <a:spcPts val="0"/>
              </a:spcAft>
              <a:buNone/>
            </a:pPr>
            <a:endParaRPr sz="2000">
              <a:solidFill>
                <a:schemeClr val="dk2"/>
              </a:solidFill>
              <a:latin typeface="Open Sans"/>
              <a:ea typeface="Open Sans"/>
              <a:cs typeface="Open Sans"/>
              <a:sym typeface="Open Sans"/>
            </a:endParaRPr>
          </a:p>
          <a:p>
            <a:pPr marL="0" lvl="0" indent="0" algn="l" rtl="0">
              <a:spcBef>
                <a:spcPts val="1200"/>
              </a:spcBef>
              <a:spcAft>
                <a:spcPts val="0"/>
              </a:spcAft>
              <a:buNone/>
            </a:pPr>
            <a:endParaRPr sz="1800">
              <a:solidFill>
                <a:schemeClr val="dk2"/>
              </a:solidFill>
              <a:latin typeface="Open Sans"/>
              <a:ea typeface="Open Sans"/>
              <a:cs typeface="Open Sans"/>
              <a:sym typeface="Open Sans"/>
            </a:endParaRPr>
          </a:p>
        </p:txBody>
      </p:sp>
      <p:sp>
        <p:nvSpPr>
          <p:cNvPr id="76" name="Google Shape;76;p14"/>
          <p:cNvSpPr txBox="1"/>
          <p:nvPr/>
        </p:nvSpPr>
        <p:spPr>
          <a:xfrm>
            <a:off x="8167500" y="4718125"/>
            <a:ext cx="976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Open Sans"/>
                <a:ea typeface="Open Sans"/>
                <a:cs typeface="Open Sans"/>
                <a:sym typeface="Open Sans"/>
              </a:rPr>
              <a:t>Jonathan Little</a:t>
            </a:r>
            <a:endParaRPr sz="900">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par>
                          <p:cTn id="7" fill="hold">
                            <p:stCondLst>
                              <p:cond delay="0"/>
                            </p:stCondLst>
                            <p:childTnLst>
                              <p:par>
                                <p:cTn id="8" presetID="23" presetClass="entr" presetSubtype="16" fill="hold" nodeType="afterEffect">
                                  <p:stCondLst>
                                    <p:cond delay="0"/>
                                  </p:stCondLst>
                                  <p:childTnLst>
                                    <p:set>
                                      <p:cBhvr>
                                        <p:cTn id="9" dur="1" fill="hold">
                                          <p:stCondLst>
                                            <p:cond delay="0"/>
                                          </p:stCondLst>
                                        </p:cTn>
                                        <p:tgtEl>
                                          <p:spTgt spid="73"/>
                                        </p:tgtEl>
                                        <p:attrNameLst>
                                          <p:attrName>style.visibility</p:attrName>
                                        </p:attrNameLst>
                                      </p:cBhvr>
                                      <p:to>
                                        <p:strVal val="visible"/>
                                      </p:to>
                                    </p:set>
                                    <p:anim calcmode="lin" valueType="num">
                                      <p:cBhvr additive="base">
                                        <p:cTn id="10" dur="1000"/>
                                        <p:tgtEl>
                                          <p:spTgt spid="73"/>
                                        </p:tgtEl>
                                        <p:attrNameLst>
                                          <p:attrName>ppt_w</p:attrName>
                                        </p:attrNameLst>
                                      </p:cBhvr>
                                      <p:tavLst>
                                        <p:tav tm="0">
                                          <p:val>
                                            <p:strVal val="0"/>
                                          </p:val>
                                        </p:tav>
                                        <p:tav tm="100000">
                                          <p:val>
                                            <p:strVal val="#ppt_w"/>
                                          </p:val>
                                        </p:tav>
                                      </p:tavLst>
                                    </p:anim>
                                    <p:anim calcmode="lin" valueType="num">
                                      <p:cBhvr additive="base">
                                        <p:cTn id="11" dur="1000"/>
                                        <p:tgtEl>
                                          <p:spTgt spid="73"/>
                                        </p:tgtEl>
                                        <p:attrNameLst>
                                          <p:attrName>ppt_h</p:attrName>
                                        </p:attrNameLst>
                                      </p:cBhvr>
                                      <p:tavLst>
                                        <p:tav tm="0">
                                          <p:val>
                                            <p:str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75"/>
                                        </p:tgtEl>
                                        <p:attrNameLst>
                                          <p:attrName>style.visibility</p:attrName>
                                        </p:attrNameLst>
                                      </p:cBhvr>
                                      <p:to>
                                        <p:strVal val="visible"/>
                                      </p:to>
                                    </p:set>
                                    <p:anim calcmode="lin" valueType="num">
                                      <p:cBhvr additive="base">
                                        <p:cTn id="16" dur="1000"/>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206400" y="445025"/>
            <a:ext cx="37335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Target’s Response</a:t>
            </a:r>
            <a:endParaRPr/>
          </a:p>
        </p:txBody>
      </p:sp>
      <p:sp>
        <p:nvSpPr>
          <p:cNvPr id="82" name="Google Shape;82;p15"/>
          <p:cNvSpPr txBox="1">
            <a:spLocks noGrp="1"/>
          </p:cNvSpPr>
          <p:nvPr>
            <p:ph type="body" idx="1"/>
          </p:nvPr>
        </p:nvSpPr>
        <p:spPr>
          <a:xfrm>
            <a:off x="3676000" y="1266325"/>
            <a:ext cx="5156400" cy="3535800"/>
          </a:xfrm>
          <a:prstGeom prst="rect">
            <a:avLst/>
          </a:prstGeom>
        </p:spPr>
        <p:txBody>
          <a:bodyPr spcFirstLastPara="1" wrap="square" lIns="91425" tIns="91425" rIns="91425" bIns="91425" anchor="t" anchorCtr="0">
            <a:normAutofit fontScale="47500" lnSpcReduction="20000"/>
          </a:bodyPr>
          <a:lstStyle/>
          <a:p>
            <a:pPr marL="457200" lvl="0" indent="-282892" algn="l" rtl="0">
              <a:spcBef>
                <a:spcPts val="0"/>
              </a:spcBef>
              <a:spcAft>
                <a:spcPts val="0"/>
              </a:spcAft>
              <a:buSzPct val="45000"/>
              <a:buChar char="●"/>
            </a:pPr>
            <a:r>
              <a:rPr lang="en" dirty="0"/>
              <a:t>Upon learning of the issue, Target promptly notified affected customers and offered credit monitoring solutions</a:t>
            </a:r>
            <a:endParaRPr dirty="0"/>
          </a:p>
          <a:p>
            <a:pPr marL="457200" lvl="0" indent="-282892" algn="l" rtl="0">
              <a:spcBef>
                <a:spcPts val="0"/>
              </a:spcBef>
              <a:spcAft>
                <a:spcPts val="0"/>
              </a:spcAft>
              <a:buSzPct val="45000"/>
              <a:buChar char="●"/>
            </a:pPr>
            <a:r>
              <a:rPr lang="en" dirty="0"/>
              <a:t>Target upgraded the security of its systems including switching to chip-and-pin for REDcard</a:t>
            </a:r>
            <a:endParaRPr dirty="0"/>
          </a:p>
          <a:p>
            <a:pPr marL="457200" lvl="0" indent="-282892" algn="l" rtl="0">
              <a:spcBef>
                <a:spcPts val="0"/>
              </a:spcBef>
              <a:spcAft>
                <a:spcPts val="0"/>
              </a:spcAft>
              <a:buSzPct val="45000"/>
              <a:buChar char="●"/>
            </a:pPr>
            <a:r>
              <a:rPr lang="en" dirty="0"/>
              <a:t>Established new CISO role </a:t>
            </a:r>
            <a:endParaRPr dirty="0"/>
          </a:p>
          <a:p>
            <a:pPr marL="457200" lvl="0" indent="-282892" algn="l" rtl="0">
              <a:spcBef>
                <a:spcPts val="0"/>
              </a:spcBef>
              <a:spcAft>
                <a:spcPts val="0"/>
              </a:spcAft>
              <a:buSzPct val="45000"/>
              <a:buChar char="●"/>
            </a:pPr>
            <a:r>
              <a:rPr lang="en" dirty="0"/>
              <a:t>Worked closely with law enforcement to improve both Target and industry as a whole </a:t>
            </a:r>
            <a:endParaRPr dirty="0"/>
          </a:p>
        </p:txBody>
      </p:sp>
      <p:pic>
        <p:nvPicPr>
          <p:cNvPr id="83" name="Google Shape;83;p15"/>
          <p:cNvPicPr preferRelativeResize="0"/>
          <p:nvPr/>
        </p:nvPicPr>
        <p:blipFill>
          <a:blip r:embed="rId3">
            <a:alphaModFix/>
          </a:blip>
          <a:stretch>
            <a:fillRect/>
          </a:stretch>
        </p:blipFill>
        <p:spPr>
          <a:xfrm>
            <a:off x="228600" y="1486100"/>
            <a:ext cx="3494400" cy="2236404"/>
          </a:xfrm>
          <a:prstGeom prst="rect">
            <a:avLst/>
          </a:prstGeom>
          <a:noFill/>
          <a:ln>
            <a:noFill/>
          </a:ln>
        </p:spPr>
      </p:pic>
      <p:sp>
        <p:nvSpPr>
          <p:cNvPr id="84" name="Google Shape;84;p15"/>
          <p:cNvSpPr txBox="1"/>
          <p:nvPr/>
        </p:nvSpPr>
        <p:spPr>
          <a:xfrm>
            <a:off x="8167500" y="4718125"/>
            <a:ext cx="976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Open Sans"/>
                <a:ea typeface="Open Sans"/>
                <a:cs typeface="Open Sans"/>
                <a:sym typeface="Open Sans"/>
              </a:rPr>
              <a:t>Jonathan Little</a:t>
            </a:r>
            <a:endParaRPr sz="900">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1000"/>
                                        <p:tgtEl>
                                          <p:spTgt spid="83"/>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 calcmode="lin" valueType="num">
                                      <p:cBhvr additive="base">
                                        <p:cTn id="11" dur="1000"/>
                                        <p:tgtEl>
                                          <p:spTgt spid="81"/>
                                        </p:tgtEl>
                                        <p:attrNameLst>
                                          <p:attrName>ppt_y</p:attrName>
                                        </p:attrNameLst>
                                      </p:cBhvr>
                                      <p:tavLst>
                                        <p:tav tm="0">
                                          <p:val>
                                            <p:strVal val="#ppt_y-1"/>
                                          </p:val>
                                        </p:tav>
                                        <p:tav tm="100000">
                                          <p:val>
                                            <p:strVal val="#ppt_y"/>
                                          </p:val>
                                        </p:tav>
                                      </p:tavLst>
                                    </p:anim>
                                  </p:childTnLst>
                                </p:cTn>
                              </p:par>
                            </p:childTnLst>
                          </p:cTn>
                        </p:par>
                        <p:par>
                          <p:cTn id="12" fill="hold">
                            <p:stCondLst>
                              <p:cond delay="2000"/>
                            </p:stCondLst>
                            <p:childTnLst>
                              <p:par>
                                <p:cTn id="13" presetID="2" presetClass="entr" presetSubtype="4" fill="hold" nodeType="afterEffect">
                                  <p:stCondLst>
                                    <p:cond delay="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1000"/>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311700" y="2997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Target’s Resolution</a:t>
            </a:r>
            <a:endParaRPr/>
          </a:p>
        </p:txBody>
      </p:sp>
      <p:sp>
        <p:nvSpPr>
          <p:cNvPr id="90" name="Google Shape;90;p16"/>
          <p:cNvSpPr txBox="1">
            <a:spLocks noGrp="1"/>
          </p:cNvSpPr>
          <p:nvPr>
            <p:ph type="body" idx="1"/>
          </p:nvPr>
        </p:nvSpPr>
        <p:spPr>
          <a:xfrm>
            <a:off x="35700" y="1007125"/>
            <a:ext cx="5465062" cy="4005600"/>
          </a:xfrm>
          <a:prstGeom prst="rect">
            <a:avLst/>
          </a:prstGeom>
        </p:spPr>
        <p:txBody>
          <a:bodyPr spcFirstLastPara="1" wrap="square" lIns="91425" tIns="91425" rIns="91425" bIns="91425" anchor="t" anchorCtr="0">
            <a:noAutofit/>
          </a:bodyPr>
          <a:lstStyle/>
          <a:p>
            <a:pPr marL="457200" lvl="0" indent="-323850" algn="l" rtl="0">
              <a:lnSpc>
                <a:spcPct val="200000"/>
              </a:lnSpc>
              <a:spcBef>
                <a:spcPts val="1200"/>
              </a:spcBef>
              <a:spcAft>
                <a:spcPts val="0"/>
              </a:spcAft>
              <a:buClr>
                <a:srgbClr val="000000"/>
              </a:buClr>
              <a:buSzPts val="1500"/>
              <a:buChar char="●"/>
            </a:pPr>
            <a:r>
              <a:rPr lang="en" sz="1200" dirty="0"/>
              <a:t>Target paid an $18.5 million settlement with 47 states and DC</a:t>
            </a:r>
            <a:endParaRPr sz="1200" dirty="0"/>
          </a:p>
          <a:p>
            <a:pPr marL="457200" lvl="0" indent="-323850" algn="l" rtl="0">
              <a:lnSpc>
                <a:spcPct val="200000"/>
              </a:lnSpc>
              <a:spcBef>
                <a:spcPts val="0"/>
              </a:spcBef>
              <a:spcAft>
                <a:spcPts val="0"/>
              </a:spcAft>
              <a:buClr>
                <a:srgbClr val="000000"/>
              </a:buClr>
              <a:buSzPts val="1500"/>
              <a:buChar char="●"/>
            </a:pPr>
            <a:r>
              <a:rPr lang="en" sz="1200" dirty="0"/>
              <a:t>In accordance with the lawsuit target increase their security, include encrypting customer information</a:t>
            </a:r>
            <a:endParaRPr sz="1200" dirty="0"/>
          </a:p>
          <a:p>
            <a:pPr marL="457200" lvl="0" indent="-323850" algn="l" rtl="0">
              <a:lnSpc>
                <a:spcPct val="200000"/>
              </a:lnSpc>
              <a:spcBef>
                <a:spcPts val="0"/>
              </a:spcBef>
              <a:spcAft>
                <a:spcPts val="0"/>
              </a:spcAft>
              <a:buClr>
                <a:srgbClr val="000000"/>
              </a:buClr>
              <a:buSzPts val="1500"/>
              <a:buChar char="●"/>
            </a:pPr>
            <a:r>
              <a:rPr lang="en" sz="1200" dirty="0"/>
              <a:t>Target paid out millions more in other legal settlements and credit monitoring services</a:t>
            </a:r>
            <a:endParaRPr sz="1200" dirty="0"/>
          </a:p>
          <a:p>
            <a:pPr marL="457200" lvl="0" indent="-323850" algn="l" rtl="0">
              <a:lnSpc>
                <a:spcPct val="200000"/>
              </a:lnSpc>
              <a:spcBef>
                <a:spcPts val="0"/>
              </a:spcBef>
              <a:spcAft>
                <a:spcPts val="0"/>
              </a:spcAft>
              <a:buClr>
                <a:srgbClr val="000000"/>
              </a:buClr>
              <a:buSzPts val="1500"/>
              <a:buChar char="●"/>
            </a:pPr>
            <a:r>
              <a:rPr lang="en" sz="1200" dirty="0"/>
              <a:t>Target improved its security infrastructure including regular audits and stricter third-party vendor management</a:t>
            </a:r>
            <a:endParaRPr sz="1200" dirty="0"/>
          </a:p>
          <a:p>
            <a:pPr marL="457200" lvl="0" indent="-323850" algn="l" rtl="0">
              <a:lnSpc>
                <a:spcPct val="200000"/>
              </a:lnSpc>
              <a:spcBef>
                <a:spcPts val="0"/>
              </a:spcBef>
              <a:spcAft>
                <a:spcPts val="0"/>
              </a:spcAft>
              <a:buClr>
                <a:srgbClr val="000000"/>
              </a:buClr>
              <a:buSzPts val="1500"/>
              <a:buChar char="●"/>
            </a:pPr>
            <a:r>
              <a:rPr lang="en" sz="1200" dirty="0"/>
              <a:t>Due to their early actions and efforts to make things right, Target has regained much of the public’s trust </a:t>
            </a:r>
            <a:endParaRPr sz="1200" dirty="0"/>
          </a:p>
        </p:txBody>
      </p:sp>
      <p:pic>
        <p:nvPicPr>
          <p:cNvPr id="91" name="Google Shape;91;p16"/>
          <p:cNvPicPr preferRelativeResize="0"/>
          <p:nvPr/>
        </p:nvPicPr>
        <p:blipFill>
          <a:blip r:embed="rId3">
            <a:alphaModFix/>
          </a:blip>
          <a:stretch>
            <a:fillRect/>
          </a:stretch>
        </p:blipFill>
        <p:spPr>
          <a:xfrm>
            <a:off x="5606350" y="1174675"/>
            <a:ext cx="3377823" cy="3377802"/>
          </a:xfrm>
          <a:prstGeom prst="rect">
            <a:avLst/>
          </a:prstGeom>
          <a:noFill/>
          <a:ln>
            <a:noFill/>
          </a:ln>
        </p:spPr>
      </p:pic>
      <p:sp>
        <p:nvSpPr>
          <p:cNvPr id="92" name="Google Shape;92;p16"/>
          <p:cNvSpPr txBox="1"/>
          <p:nvPr/>
        </p:nvSpPr>
        <p:spPr>
          <a:xfrm>
            <a:off x="8167500" y="4718125"/>
            <a:ext cx="976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Open Sans"/>
                <a:ea typeface="Open Sans"/>
                <a:cs typeface="Open Sans"/>
                <a:sym typeface="Open Sans"/>
              </a:rPr>
              <a:t>Jonathan Little</a:t>
            </a:r>
            <a:endParaRPr sz="900">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1000"/>
                                        <p:tgtEl>
                                          <p:spTgt spid="8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 calcmode="lin" valueType="num">
                                      <p:cBhvr additive="base">
                                        <p:cTn id="11" dur="1000"/>
                                        <p:tgtEl>
                                          <p:spTgt spid="90"/>
                                        </p:tgtEl>
                                        <p:attrNameLst>
                                          <p:attrName>ppt_w</p:attrName>
                                        </p:attrNameLst>
                                      </p:cBhvr>
                                      <p:tavLst>
                                        <p:tav tm="0">
                                          <p:val>
                                            <p:strVal val="0"/>
                                          </p:val>
                                        </p:tav>
                                        <p:tav tm="100000">
                                          <p:val>
                                            <p:strVal val="#ppt_w"/>
                                          </p:val>
                                        </p:tav>
                                      </p:tavLst>
                                    </p:anim>
                                    <p:anim calcmode="lin" valueType="num">
                                      <p:cBhvr additive="base">
                                        <p:cTn id="12" dur="1000"/>
                                        <p:tgtEl>
                                          <p:spTgt spid="9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Red Team: Actions Taken</a:t>
            </a:r>
            <a:endParaRPr/>
          </a:p>
        </p:txBody>
      </p:sp>
      <p:sp>
        <p:nvSpPr>
          <p:cNvPr id="98" name="Google Shape;98;p1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fontScale="62500" lnSpcReduction="20000"/>
          </a:bodyPr>
          <a:lstStyle/>
          <a:p>
            <a:pPr marL="457200" lvl="0" indent="-291465" algn="l" rtl="0">
              <a:spcBef>
                <a:spcPts val="0"/>
              </a:spcBef>
              <a:spcAft>
                <a:spcPts val="0"/>
              </a:spcAft>
              <a:buSzPct val="45000"/>
              <a:buChar char="●"/>
            </a:pPr>
            <a:r>
              <a:rPr lang="en" dirty="0"/>
              <a:t>The attack was begun when the red team started to scout for vulnerabilities in Target, which they found in Fazio Mechanical Services</a:t>
            </a:r>
            <a:endParaRPr dirty="0"/>
          </a:p>
          <a:p>
            <a:pPr marL="457200" lvl="0" indent="-291465" algn="l" rtl="0">
              <a:spcBef>
                <a:spcPts val="0"/>
              </a:spcBef>
              <a:spcAft>
                <a:spcPts val="0"/>
              </a:spcAft>
              <a:buSzPct val="45000"/>
              <a:buChar char="●"/>
            </a:pPr>
            <a:r>
              <a:rPr lang="en" dirty="0"/>
              <a:t>Using stolen credentials, the attackers gained access through targets system, exploiting weak third-party security practices</a:t>
            </a:r>
            <a:endParaRPr dirty="0"/>
          </a:p>
          <a:p>
            <a:pPr marL="457200" lvl="0" indent="-291465" algn="l" rtl="0">
              <a:spcBef>
                <a:spcPts val="0"/>
              </a:spcBef>
              <a:spcAft>
                <a:spcPts val="0"/>
              </a:spcAft>
              <a:buSzPct val="45000"/>
              <a:buChar char="●"/>
            </a:pPr>
            <a:r>
              <a:rPr lang="en" dirty="0"/>
              <a:t> Once inside they took time to search through Target’s systems and install a specialized piece of malware </a:t>
            </a:r>
            <a:endParaRPr dirty="0"/>
          </a:p>
        </p:txBody>
      </p:sp>
      <p:sp>
        <p:nvSpPr>
          <p:cNvPr id="99" name="Google Shape;99;p17"/>
          <p:cNvSpPr txBox="1"/>
          <p:nvPr/>
        </p:nvSpPr>
        <p:spPr>
          <a:xfrm>
            <a:off x="8167500" y="4718125"/>
            <a:ext cx="976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Open Sans"/>
                <a:ea typeface="Open Sans"/>
                <a:cs typeface="Open Sans"/>
                <a:sym typeface="Open Sans"/>
              </a:rPr>
              <a:t>Luis Pineda</a:t>
            </a:r>
            <a:endParaRPr sz="900">
              <a:solidFill>
                <a:schemeClr val="dk2"/>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Actions Taken Cont.</a:t>
            </a:r>
            <a:endParaRPr/>
          </a:p>
        </p:txBody>
      </p:sp>
      <p:sp>
        <p:nvSpPr>
          <p:cNvPr id="105" name="Google Shape;105;p18"/>
          <p:cNvSpPr txBox="1">
            <a:spLocks noGrp="1"/>
          </p:cNvSpPr>
          <p:nvPr>
            <p:ph type="body" idx="1"/>
          </p:nvPr>
        </p:nvSpPr>
        <p:spPr>
          <a:xfrm>
            <a:off x="311700" y="1266325"/>
            <a:ext cx="5399400" cy="3302700"/>
          </a:xfrm>
          <a:prstGeom prst="rect">
            <a:avLst/>
          </a:prstGeom>
        </p:spPr>
        <p:txBody>
          <a:bodyPr spcFirstLastPara="1" wrap="square" lIns="91425" tIns="91425" rIns="91425" bIns="91425" anchor="t" anchorCtr="0">
            <a:normAutofit fontScale="47500" lnSpcReduction="20000"/>
          </a:bodyPr>
          <a:lstStyle/>
          <a:p>
            <a:pPr marL="457200" lvl="0" indent="-282892" algn="l" rtl="0">
              <a:spcBef>
                <a:spcPts val="0"/>
              </a:spcBef>
              <a:spcAft>
                <a:spcPts val="0"/>
              </a:spcAft>
              <a:buSzPct val="45000"/>
              <a:buChar char="●"/>
            </a:pPr>
            <a:r>
              <a:rPr lang="en" dirty="0"/>
              <a:t>The malware used was called  BlackPOS which would scrape credit card data in real time</a:t>
            </a:r>
            <a:endParaRPr dirty="0"/>
          </a:p>
          <a:p>
            <a:pPr marL="457200" lvl="0" indent="-282892" algn="l" rtl="0">
              <a:spcBef>
                <a:spcPts val="0"/>
              </a:spcBef>
              <a:spcAft>
                <a:spcPts val="0"/>
              </a:spcAft>
              <a:buSzPct val="45000"/>
              <a:buChar char="●"/>
            </a:pPr>
            <a:r>
              <a:rPr lang="en" dirty="0"/>
              <a:t>This process carried on for several week extracting and exfiltrating the data</a:t>
            </a:r>
            <a:endParaRPr dirty="0"/>
          </a:p>
          <a:p>
            <a:pPr marL="457200" lvl="0" indent="-282892" algn="l" rtl="0">
              <a:spcBef>
                <a:spcPts val="0"/>
              </a:spcBef>
              <a:spcAft>
                <a:spcPts val="0"/>
              </a:spcAft>
              <a:buSzPct val="45000"/>
              <a:buChar char="●"/>
            </a:pPr>
            <a:r>
              <a:rPr lang="en" dirty="0"/>
              <a:t>The data was encrypted and routed through the Target system’s in a way to reduce the chance of discovery</a:t>
            </a:r>
            <a:endParaRPr dirty="0"/>
          </a:p>
          <a:p>
            <a:pPr marL="457200" lvl="0" indent="-282892" algn="l" rtl="0">
              <a:spcBef>
                <a:spcPts val="0"/>
              </a:spcBef>
              <a:spcAft>
                <a:spcPts val="0"/>
              </a:spcAft>
              <a:buSzPct val="45000"/>
              <a:buChar char="●"/>
            </a:pPr>
            <a:r>
              <a:rPr lang="en" dirty="0"/>
              <a:t>The entire process was focused to maximize the effect on Target alone</a:t>
            </a:r>
            <a:endParaRPr dirty="0"/>
          </a:p>
        </p:txBody>
      </p:sp>
      <p:pic>
        <p:nvPicPr>
          <p:cNvPr id="106" name="Google Shape;106;p18"/>
          <p:cNvPicPr preferRelativeResize="0"/>
          <p:nvPr/>
        </p:nvPicPr>
        <p:blipFill>
          <a:blip r:embed="rId3">
            <a:alphaModFix/>
          </a:blip>
          <a:stretch>
            <a:fillRect/>
          </a:stretch>
        </p:blipFill>
        <p:spPr>
          <a:xfrm>
            <a:off x="5711100" y="1152425"/>
            <a:ext cx="3302699" cy="3302699"/>
          </a:xfrm>
          <a:prstGeom prst="rect">
            <a:avLst/>
          </a:prstGeom>
          <a:noFill/>
          <a:ln>
            <a:noFill/>
          </a:ln>
        </p:spPr>
      </p:pic>
      <p:sp>
        <p:nvSpPr>
          <p:cNvPr id="107" name="Google Shape;107;p18"/>
          <p:cNvSpPr txBox="1"/>
          <p:nvPr/>
        </p:nvSpPr>
        <p:spPr>
          <a:xfrm>
            <a:off x="8167500" y="4718125"/>
            <a:ext cx="976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Open Sans"/>
                <a:ea typeface="Open Sans"/>
                <a:cs typeface="Open Sans"/>
                <a:sym typeface="Open Sans"/>
              </a:rPr>
              <a:t>Luis Pineda</a:t>
            </a:r>
            <a:endParaRPr sz="900">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1000"/>
                                        <p:tgtEl>
                                          <p:spTgt spid="10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1000"/>
                                        <p:tgtEl>
                                          <p:spTgt spid="105"/>
                                        </p:tgtEl>
                                      </p:cBhvr>
                                    </p:animEffect>
                                  </p:childTnLst>
                                </p:cTn>
                              </p:par>
                              <p:par>
                                <p:cTn id="12" presetID="1" presetClass="entr" presetSubtype="0" fill="hold" nodeType="withEffect">
                                  <p:stCondLst>
                                    <p:cond delay="0"/>
                                  </p:stCondLst>
                                  <p:childTnLst>
                                    <p:set>
                                      <p:cBhvr>
                                        <p:cTn id="13"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Red Team: Achievements</a:t>
            </a:r>
            <a:endParaRPr/>
          </a:p>
        </p:txBody>
      </p:sp>
      <p:sp>
        <p:nvSpPr>
          <p:cNvPr id="113" name="Google Shape;113;p19"/>
          <p:cNvSpPr txBox="1">
            <a:spLocks noGrp="1"/>
          </p:cNvSpPr>
          <p:nvPr>
            <p:ph type="body" idx="1"/>
          </p:nvPr>
        </p:nvSpPr>
        <p:spPr>
          <a:xfrm>
            <a:off x="311700" y="1266325"/>
            <a:ext cx="4260300" cy="3302700"/>
          </a:xfrm>
          <a:prstGeom prst="rect">
            <a:avLst/>
          </a:prstGeom>
        </p:spPr>
        <p:txBody>
          <a:bodyPr spcFirstLastPara="1" wrap="square" lIns="91425" tIns="91425" rIns="91425" bIns="91425" anchor="t" anchorCtr="0">
            <a:noAutofit/>
          </a:bodyPr>
          <a:lstStyle/>
          <a:p>
            <a:pPr marL="457200" lvl="0" indent="-274320" algn="l" rtl="0">
              <a:spcBef>
                <a:spcPts val="0"/>
              </a:spcBef>
              <a:spcAft>
                <a:spcPts val="0"/>
              </a:spcAft>
              <a:buSzPct val="45000"/>
              <a:buChar char="●"/>
            </a:pPr>
            <a:r>
              <a:rPr lang="en" sz="1800" dirty="0"/>
              <a:t>Used 3rd party credentials to gain access to Target’s POS system</a:t>
            </a:r>
            <a:endParaRPr sz="1800" dirty="0"/>
          </a:p>
          <a:p>
            <a:pPr marL="457200" lvl="0" indent="-274320" algn="l" rtl="0">
              <a:spcBef>
                <a:spcPts val="0"/>
              </a:spcBef>
              <a:spcAft>
                <a:spcPts val="0"/>
              </a:spcAft>
              <a:buSzPct val="45000"/>
              <a:buChar char="●"/>
            </a:pPr>
            <a:r>
              <a:rPr lang="en" sz="1800" dirty="0"/>
              <a:t>Stole over 40 million credit and debit card numbers over 3 weeks</a:t>
            </a:r>
            <a:endParaRPr sz="1800" dirty="0"/>
          </a:p>
          <a:p>
            <a:pPr marL="457200" lvl="0" indent="-274320" algn="l" rtl="0">
              <a:spcBef>
                <a:spcPts val="0"/>
              </a:spcBef>
              <a:spcAft>
                <a:spcPts val="0"/>
              </a:spcAft>
              <a:buSzPct val="45000"/>
              <a:buChar char="●"/>
            </a:pPr>
            <a:r>
              <a:rPr lang="en" sz="1800" dirty="0"/>
              <a:t>Stole personal identifying information of over 70 million customers, including names addresses and phone numbers </a:t>
            </a:r>
            <a:endParaRPr sz="1800" dirty="0"/>
          </a:p>
          <a:p>
            <a:pPr marL="457200" lvl="0" indent="-274320" algn="l" rtl="0">
              <a:spcBef>
                <a:spcPts val="0"/>
              </a:spcBef>
              <a:spcAft>
                <a:spcPts val="0"/>
              </a:spcAft>
              <a:buSzPct val="45000"/>
              <a:buChar char="●"/>
            </a:pPr>
            <a:r>
              <a:rPr lang="en" sz="1800" dirty="0"/>
              <a:t>The data was moved to the external servers and later sold</a:t>
            </a:r>
            <a:endParaRPr sz="1800" dirty="0"/>
          </a:p>
          <a:p>
            <a:pPr marL="0" lvl="0" indent="0" algn="l" rtl="0">
              <a:spcBef>
                <a:spcPts val="1200"/>
              </a:spcBef>
              <a:spcAft>
                <a:spcPts val="1200"/>
              </a:spcAft>
              <a:buNone/>
            </a:pPr>
            <a:endParaRPr sz="1800" dirty="0"/>
          </a:p>
        </p:txBody>
      </p:sp>
      <p:pic>
        <p:nvPicPr>
          <p:cNvPr id="114" name="Google Shape;114;p19"/>
          <p:cNvPicPr preferRelativeResize="0"/>
          <p:nvPr/>
        </p:nvPicPr>
        <p:blipFill>
          <a:blip r:embed="rId3">
            <a:alphaModFix/>
          </a:blip>
          <a:stretch>
            <a:fillRect/>
          </a:stretch>
        </p:blipFill>
        <p:spPr>
          <a:xfrm>
            <a:off x="5211300" y="1446638"/>
            <a:ext cx="2942075" cy="2942075"/>
          </a:xfrm>
          <a:prstGeom prst="rect">
            <a:avLst/>
          </a:prstGeom>
          <a:noFill/>
          <a:ln>
            <a:noFill/>
          </a:ln>
        </p:spPr>
      </p:pic>
      <p:sp>
        <p:nvSpPr>
          <p:cNvPr id="115" name="Google Shape;115;p19"/>
          <p:cNvSpPr txBox="1"/>
          <p:nvPr/>
        </p:nvSpPr>
        <p:spPr>
          <a:xfrm>
            <a:off x="8167500" y="4718125"/>
            <a:ext cx="976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Open Sans"/>
                <a:ea typeface="Open Sans"/>
                <a:cs typeface="Open Sans"/>
                <a:sym typeface="Open Sans"/>
              </a:rPr>
              <a:t>Luis Pineda</a:t>
            </a:r>
            <a:endParaRPr sz="900">
              <a:solidFill>
                <a:schemeClr val="dk2"/>
              </a:solidFill>
              <a:latin typeface="Open Sans"/>
              <a:ea typeface="Open Sans"/>
              <a:cs typeface="Open Sans"/>
              <a:sym typeface="Open Sans"/>
            </a:endParaRPr>
          </a:p>
        </p:txBody>
      </p:sp>
    </p:spTree>
  </p:cSld>
  <p:clrMapOvr>
    <a:masterClrMapping/>
  </p:clrMapOvr>
  <p:transition spd="med">
    <p:push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Payment Card Industry Data Security Standard (PCI DSS)</a:t>
            </a:r>
            <a:endParaRPr/>
          </a:p>
        </p:txBody>
      </p:sp>
      <p:sp>
        <p:nvSpPr>
          <p:cNvPr id="121" name="Google Shape;121;p20"/>
          <p:cNvSpPr txBox="1">
            <a:spLocks noGrp="1"/>
          </p:cNvSpPr>
          <p:nvPr>
            <p:ph type="body" idx="1"/>
          </p:nvPr>
        </p:nvSpPr>
        <p:spPr>
          <a:xfrm>
            <a:off x="311700" y="1054950"/>
            <a:ext cx="8310000" cy="37122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en" sz="1200"/>
              <a:t>Requirement 1: Install and Maintain Network Security Controls.</a:t>
            </a:r>
            <a:endParaRPr sz="1200"/>
          </a:p>
          <a:p>
            <a:pPr marL="0" lvl="0" indent="0" algn="l" rtl="0">
              <a:lnSpc>
                <a:spcPct val="80000"/>
              </a:lnSpc>
              <a:spcBef>
                <a:spcPts val="1200"/>
              </a:spcBef>
              <a:spcAft>
                <a:spcPts val="0"/>
              </a:spcAft>
              <a:buSzPts val="275"/>
              <a:buNone/>
            </a:pPr>
            <a:r>
              <a:rPr lang="en" sz="1200"/>
              <a:t>Requirement 2: Apply Secure Configurations to All System Components.</a:t>
            </a:r>
            <a:endParaRPr sz="1200"/>
          </a:p>
          <a:p>
            <a:pPr marL="0" lvl="0" indent="0" algn="l" rtl="0">
              <a:lnSpc>
                <a:spcPct val="80000"/>
              </a:lnSpc>
              <a:spcBef>
                <a:spcPts val="1200"/>
              </a:spcBef>
              <a:spcAft>
                <a:spcPts val="0"/>
              </a:spcAft>
              <a:buSzPts val="275"/>
              <a:buNone/>
            </a:pPr>
            <a:r>
              <a:rPr lang="en" sz="1200"/>
              <a:t>Requirement 3: Protect Stored Account Data</a:t>
            </a:r>
            <a:endParaRPr sz="1200"/>
          </a:p>
          <a:p>
            <a:pPr marL="0" lvl="0" indent="0" algn="l" rtl="0">
              <a:lnSpc>
                <a:spcPct val="80000"/>
              </a:lnSpc>
              <a:spcBef>
                <a:spcPts val="1200"/>
              </a:spcBef>
              <a:spcAft>
                <a:spcPts val="0"/>
              </a:spcAft>
              <a:buSzPts val="275"/>
              <a:buNone/>
            </a:pPr>
            <a:r>
              <a:rPr lang="en" sz="1200"/>
              <a:t>Requirement 4: Protect Cardholder Data with Strong Cryptography During Transmission Over Open, Public Networks.</a:t>
            </a:r>
            <a:endParaRPr sz="1200"/>
          </a:p>
          <a:p>
            <a:pPr marL="0" lvl="0" indent="0" algn="l" rtl="0">
              <a:lnSpc>
                <a:spcPct val="80000"/>
              </a:lnSpc>
              <a:spcBef>
                <a:spcPts val="1200"/>
              </a:spcBef>
              <a:spcAft>
                <a:spcPts val="0"/>
              </a:spcAft>
              <a:buSzPts val="275"/>
              <a:buNone/>
            </a:pPr>
            <a:r>
              <a:rPr lang="en" sz="1200"/>
              <a:t>Requirement 5: Protect All Systems and Networks from Malicious Software</a:t>
            </a:r>
            <a:endParaRPr sz="1200"/>
          </a:p>
          <a:p>
            <a:pPr marL="0" lvl="0" indent="0" algn="l" rtl="0">
              <a:lnSpc>
                <a:spcPct val="80000"/>
              </a:lnSpc>
              <a:spcBef>
                <a:spcPts val="1200"/>
              </a:spcBef>
              <a:spcAft>
                <a:spcPts val="0"/>
              </a:spcAft>
              <a:buSzPts val="275"/>
              <a:buNone/>
            </a:pPr>
            <a:r>
              <a:rPr lang="en" sz="1200"/>
              <a:t>Requirement 6: Develop and Maintain Secure Systems and Software.</a:t>
            </a:r>
            <a:endParaRPr sz="1200"/>
          </a:p>
          <a:p>
            <a:pPr marL="0" lvl="0" indent="0" algn="l" rtl="0">
              <a:lnSpc>
                <a:spcPct val="80000"/>
              </a:lnSpc>
              <a:spcBef>
                <a:spcPts val="1200"/>
              </a:spcBef>
              <a:spcAft>
                <a:spcPts val="0"/>
              </a:spcAft>
              <a:buSzPts val="275"/>
              <a:buNone/>
            </a:pPr>
            <a:r>
              <a:rPr lang="en" sz="1200"/>
              <a:t>Requirement 7: Restrict Access to System Components and Cardholder Data by Business Need to Know</a:t>
            </a:r>
            <a:endParaRPr sz="1200"/>
          </a:p>
          <a:p>
            <a:pPr marL="0" lvl="0" indent="0" algn="l" rtl="0">
              <a:lnSpc>
                <a:spcPct val="80000"/>
              </a:lnSpc>
              <a:spcBef>
                <a:spcPts val="1200"/>
              </a:spcBef>
              <a:spcAft>
                <a:spcPts val="0"/>
              </a:spcAft>
              <a:buSzPts val="275"/>
              <a:buNone/>
            </a:pPr>
            <a:r>
              <a:rPr lang="en" sz="1200"/>
              <a:t>Requirement 8: Identify Users and Authenticate Access to System Components.</a:t>
            </a:r>
            <a:endParaRPr sz="1200"/>
          </a:p>
          <a:p>
            <a:pPr marL="0" lvl="0" indent="0" algn="l" rtl="0">
              <a:lnSpc>
                <a:spcPct val="80000"/>
              </a:lnSpc>
              <a:spcBef>
                <a:spcPts val="1200"/>
              </a:spcBef>
              <a:spcAft>
                <a:spcPts val="0"/>
              </a:spcAft>
              <a:buSzPts val="275"/>
              <a:buNone/>
            </a:pPr>
            <a:r>
              <a:rPr lang="en" sz="1200"/>
              <a:t>Requirement 9: Restrict Physical Access to Cardholder Data.</a:t>
            </a:r>
            <a:endParaRPr sz="1200"/>
          </a:p>
          <a:p>
            <a:pPr marL="0" lvl="0" indent="0" algn="l" rtl="0">
              <a:lnSpc>
                <a:spcPct val="80000"/>
              </a:lnSpc>
              <a:spcBef>
                <a:spcPts val="1200"/>
              </a:spcBef>
              <a:spcAft>
                <a:spcPts val="0"/>
              </a:spcAft>
              <a:buSzPts val="275"/>
              <a:buNone/>
            </a:pPr>
            <a:r>
              <a:rPr lang="en" sz="1200"/>
              <a:t>Requirement 10: Log and Monitor All Access to System Components and Cardholder Data</a:t>
            </a:r>
            <a:endParaRPr sz="1200"/>
          </a:p>
          <a:p>
            <a:pPr marL="0" lvl="0" indent="0" algn="l" rtl="0">
              <a:lnSpc>
                <a:spcPct val="80000"/>
              </a:lnSpc>
              <a:spcBef>
                <a:spcPts val="1200"/>
              </a:spcBef>
              <a:spcAft>
                <a:spcPts val="0"/>
              </a:spcAft>
              <a:buSzPts val="275"/>
              <a:buNone/>
            </a:pPr>
            <a:r>
              <a:rPr lang="en" sz="1200"/>
              <a:t>Requirement 11: Test Security of Systems and Networks Regularly.</a:t>
            </a:r>
            <a:endParaRPr sz="1200"/>
          </a:p>
          <a:p>
            <a:pPr marL="0" lvl="0" indent="0" algn="l" rtl="0">
              <a:lnSpc>
                <a:spcPct val="80000"/>
              </a:lnSpc>
              <a:spcBef>
                <a:spcPts val="1200"/>
              </a:spcBef>
              <a:spcAft>
                <a:spcPts val="0"/>
              </a:spcAft>
              <a:buSzPts val="275"/>
              <a:buNone/>
            </a:pPr>
            <a:r>
              <a:rPr lang="en" sz="1200"/>
              <a:t>Requirement 12: Support Information Security with Organizational Policies and Programs</a:t>
            </a:r>
            <a:endParaRPr sz="1200"/>
          </a:p>
          <a:p>
            <a:pPr marL="0" lvl="0" indent="0" algn="l" rtl="0">
              <a:lnSpc>
                <a:spcPct val="95000"/>
              </a:lnSpc>
              <a:spcBef>
                <a:spcPts val="1200"/>
              </a:spcBef>
              <a:spcAft>
                <a:spcPts val="1200"/>
              </a:spcAft>
              <a:buSzPts val="275"/>
              <a:buNone/>
            </a:pPr>
            <a:endParaRPr sz="1200"/>
          </a:p>
        </p:txBody>
      </p:sp>
      <p:sp>
        <p:nvSpPr>
          <p:cNvPr id="122" name="Google Shape;122;p20"/>
          <p:cNvSpPr txBox="1"/>
          <p:nvPr/>
        </p:nvSpPr>
        <p:spPr>
          <a:xfrm>
            <a:off x="8289375" y="4632275"/>
            <a:ext cx="6450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Open Sans"/>
                <a:ea typeface="Open Sans"/>
                <a:cs typeface="Open Sans"/>
                <a:sym typeface="Open Sans"/>
              </a:rPr>
              <a:t>Joe M.</a:t>
            </a:r>
            <a:endParaRPr sz="1100">
              <a:solidFill>
                <a:schemeClr val="dk2"/>
              </a:solidFill>
              <a:latin typeface="Open Sans"/>
              <a:ea typeface="Open Sans"/>
              <a:cs typeface="Open Sans"/>
              <a:sym typeface="Open Sans"/>
            </a:endParaRPr>
          </a:p>
        </p:txBody>
      </p:sp>
      <p:sp>
        <p:nvSpPr>
          <p:cNvPr id="123" name="Google Shape;123;p20"/>
          <p:cNvSpPr/>
          <p:nvPr/>
        </p:nvSpPr>
        <p:spPr>
          <a:xfrm>
            <a:off x="272825" y="2532950"/>
            <a:ext cx="8310000" cy="3462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4" name="Google Shape;124;p20"/>
          <p:cNvSpPr/>
          <p:nvPr/>
        </p:nvSpPr>
        <p:spPr>
          <a:xfrm>
            <a:off x="272825" y="3708425"/>
            <a:ext cx="8310000" cy="3462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5" name="Google Shape;125;p20"/>
          <p:cNvSpPr/>
          <p:nvPr/>
        </p:nvSpPr>
        <p:spPr>
          <a:xfrm>
            <a:off x="272825" y="1054950"/>
            <a:ext cx="8310000" cy="3462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1000"/>
                                        <p:tgtEl>
                                          <p:spTgt spid="120"/>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1"/>
                                        </p:tgtEl>
                                        <p:attrNameLst>
                                          <p:attrName>style.visibility</p:attrName>
                                        </p:attrNameLst>
                                      </p:cBhvr>
                                      <p:to>
                                        <p:strVal val="visible"/>
                                      </p:to>
                                    </p:set>
                                    <p:animEffect transition="in" filter="fade">
                                      <p:cBhvr>
                                        <p:cTn id="11" dur="1000"/>
                                        <p:tgtEl>
                                          <p:spTgt spid="12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l="8471" r="11148"/>
          <a:stretch/>
        </p:blipFill>
        <p:spPr>
          <a:xfrm>
            <a:off x="60350" y="1368950"/>
            <a:ext cx="2957226" cy="2676500"/>
          </a:xfrm>
          <a:prstGeom prst="rect">
            <a:avLst/>
          </a:prstGeom>
          <a:noFill/>
          <a:ln>
            <a:noFill/>
          </a:ln>
        </p:spPr>
      </p:pic>
      <p:sp>
        <p:nvSpPr>
          <p:cNvPr id="131" name="Google Shape;131;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Blue Team: Failures</a:t>
            </a:r>
            <a:endParaRPr/>
          </a:p>
        </p:txBody>
      </p:sp>
      <p:sp>
        <p:nvSpPr>
          <p:cNvPr id="132" name="Google Shape;132;p21"/>
          <p:cNvSpPr txBox="1">
            <a:spLocks noGrp="1"/>
          </p:cNvSpPr>
          <p:nvPr>
            <p:ph type="body" idx="1"/>
          </p:nvPr>
        </p:nvSpPr>
        <p:spPr>
          <a:xfrm>
            <a:off x="2870700" y="1098325"/>
            <a:ext cx="5961600" cy="3621900"/>
          </a:xfrm>
          <a:prstGeom prst="rect">
            <a:avLst/>
          </a:prstGeom>
        </p:spPr>
        <p:txBody>
          <a:bodyPr spcFirstLastPara="1" wrap="square" lIns="91425" tIns="91425" rIns="91425" bIns="91425" anchor="t" anchorCtr="0">
            <a:noAutofit/>
          </a:bodyPr>
          <a:lstStyle/>
          <a:p>
            <a:pPr marL="457200" lvl="0" indent="-330200" algn="l" rtl="0">
              <a:spcBef>
                <a:spcPts val="1200"/>
              </a:spcBef>
              <a:spcAft>
                <a:spcPts val="0"/>
              </a:spcAft>
              <a:buClr>
                <a:schemeClr val="dk2"/>
              </a:buClr>
              <a:buSzPts val="1600"/>
              <a:buFont typeface="Arial"/>
              <a:buChar char="●"/>
            </a:pPr>
            <a:r>
              <a:rPr lang="en" sz="1600" b="1" dirty="0"/>
              <a:t>Requirement 1: Install and Maintain Network Security Controls.</a:t>
            </a:r>
            <a:r>
              <a:rPr lang="en" sz="1600" dirty="0"/>
              <a:t> The attackers accessed the network through a third-party HVAC vendor and navigated Target’s systems due to poor segmentation of sensitive payment systems.</a:t>
            </a:r>
            <a:endParaRPr sz="1600" dirty="0"/>
          </a:p>
          <a:p>
            <a:pPr marL="457200" lvl="0" indent="-330200" algn="l" rtl="0">
              <a:spcBef>
                <a:spcPts val="0"/>
              </a:spcBef>
              <a:spcAft>
                <a:spcPts val="0"/>
              </a:spcAft>
              <a:buClr>
                <a:schemeClr val="dk2"/>
              </a:buClr>
              <a:buSzPts val="1600"/>
              <a:buFont typeface="Arial"/>
              <a:buChar char="●"/>
            </a:pPr>
            <a:r>
              <a:rPr lang="en" sz="1600" b="1" dirty="0"/>
              <a:t>Requirement 6: Develop and Maintain Secure Systems and Software. </a:t>
            </a:r>
            <a:r>
              <a:rPr lang="en" sz="1600" dirty="0"/>
              <a:t>Security software reportedly generated alerts about suspicious activities, but they were not acted upon immediately, leading to a prolonged compromise.</a:t>
            </a:r>
            <a:endParaRPr sz="1600" dirty="0"/>
          </a:p>
          <a:p>
            <a:pPr marL="457200" lvl="0" indent="-330200" algn="l" rtl="0">
              <a:spcBef>
                <a:spcPts val="0"/>
              </a:spcBef>
              <a:spcAft>
                <a:spcPts val="0"/>
              </a:spcAft>
              <a:buClr>
                <a:srgbClr val="000000"/>
              </a:buClr>
              <a:buSzPts val="1600"/>
              <a:buFont typeface="Arial"/>
              <a:buChar char="●"/>
            </a:pPr>
            <a:r>
              <a:rPr lang="en" sz="1600" b="1" dirty="0"/>
              <a:t>Requirement 10:</a:t>
            </a:r>
            <a:r>
              <a:rPr lang="en" sz="1600" dirty="0"/>
              <a:t> </a:t>
            </a:r>
            <a:r>
              <a:rPr lang="en" sz="1600" b="1" dirty="0"/>
              <a:t>Log and Monitor Access to System Components.</a:t>
            </a:r>
            <a:r>
              <a:rPr lang="en" sz="1600" dirty="0"/>
              <a:t> The attack wasn’t detected by Target’s IT team or security systems in a timely manner, allowing hackers extended access.</a:t>
            </a:r>
            <a:endParaRPr sz="1600" dirty="0"/>
          </a:p>
        </p:txBody>
      </p:sp>
      <p:sp>
        <p:nvSpPr>
          <p:cNvPr id="133" name="Google Shape;133;p21"/>
          <p:cNvSpPr txBox="1"/>
          <p:nvPr/>
        </p:nvSpPr>
        <p:spPr>
          <a:xfrm>
            <a:off x="8289375" y="4632275"/>
            <a:ext cx="6450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Open Sans"/>
                <a:ea typeface="Open Sans"/>
                <a:cs typeface="Open Sans"/>
                <a:sym typeface="Open Sans"/>
              </a:rPr>
              <a:t>Joe M.</a:t>
            </a:r>
            <a:endParaRPr sz="1100">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additive="base">
                                        <p:cTn id="7" dur="1000"/>
                                        <p:tgtEl>
                                          <p:spTgt spid="131"/>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2"/>
                                        </p:tgtEl>
                                        <p:attrNameLst>
                                          <p:attrName>style.visibility</p:attrName>
                                        </p:attrNameLst>
                                      </p:cBhvr>
                                      <p:to>
                                        <p:strVal val="visible"/>
                                      </p:to>
                                    </p:set>
                                    <p:animEffect transition="in" filter="fade">
                                      <p:cBhvr>
                                        <p:cTn id="11" dur="10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1568</Words>
  <Application>Microsoft Office PowerPoint</Application>
  <PresentationFormat>On-screen Show (16:9)</PresentationFormat>
  <Paragraphs>120</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PT Sans Narrow</vt:lpstr>
      <vt:lpstr>Open Sans</vt:lpstr>
      <vt:lpstr>Tropic</vt:lpstr>
      <vt:lpstr>Target Attack 2013 Group 2</vt:lpstr>
      <vt:lpstr>Topic Description </vt:lpstr>
      <vt:lpstr>Target’s Response</vt:lpstr>
      <vt:lpstr>Target’s Resolution</vt:lpstr>
      <vt:lpstr>Red Team: Actions Taken</vt:lpstr>
      <vt:lpstr>Actions Taken Cont.</vt:lpstr>
      <vt:lpstr>Red Team: Achievements</vt:lpstr>
      <vt:lpstr>Payment Card Industry Data Security Standard (PCI DSS)</vt:lpstr>
      <vt:lpstr>Blue Team: Failures</vt:lpstr>
      <vt:lpstr>Blue Team: Immediate Actions Taken</vt:lpstr>
      <vt:lpstr>Blue Team: Recovery</vt:lpstr>
      <vt:lpstr>Blue team: Preventions</vt:lpstr>
      <vt:lpstr>Blue Team: Incident Response Plan</vt:lpstr>
      <vt:lpstr>Fallout/damages: Lawsuits</vt:lpstr>
      <vt:lpstr>Fallout/damages: Reputation</vt:lpstr>
      <vt:lpstr>Rebuilding Target’s Reputation and reclaim Public Trust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Joe Miranda</cp:lastModifiedBy>
  <cp:revision>2</cp:revision>
  <dcterms:modified xsi:type="dcterms:W3CDTF">2024-12-03T18:40:06Z</dcterms:modified>
</cp:coreProperties>
</file>